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90" r:id="rId5"/>
    <p:sldId id="339" r:id="rId6"/>
    <p:sldId id="291" r:id="rId7"/>
    <p:sldId id="292" r:id="rId8"/>
    <p:sldId id="293" r:id="rId9"/>
    <p:sldId id="294" r:id="rId10"/>
    <p:sldId id="338" r:id="rId11"/>
  </p:sldIdLst>
  <p:sldSz cx="12192000" cy="6858000"/>
  <p:notesSz cx="7010400" cy="92964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77C09-59FF-4247-89D4-7ED5AB23D194}" v="11" dt="2023-12-15T16:11:53.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3850" autoAdjust="0"/>
  </p:normalViewPr>
  <p:slideViewPr>
    <p:cSldViewPr snapToGrid="0" showGuides="1">
      <p:cViewPr varScale="1">
        <p:scale>
          <a:sx n="63" d="100"/>
          <a:sy n="63" d="100"/>
        </p:scale>
        <p:origin x="667" y="62"/>
      </p:cViewPr>
      <p:guideLst>
        <p:guide orient="horz" pos="3997"/>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F5C6F3-21ED-4E49-8208-390069A65CA7}" type="datetimeFigureOut">
              <a:rPr lang="en-GB" smtClean="0"/>
              <a:t>15/12/2023</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CB8DCD-04CC-48AF-8C4C-728BF154456A}" type="slidenum">
              <a:rPr lang="en-GB" smtClean="0"/>
              <a:t>‹#›</a:t>
            </a:fld>
            <a:endParaRPr lang="en-GB" dirty="0"/>
          </a:p>
        </p:txBody>
      </p:sp>
    </p:spTree>
    <p:extLst>
      <p:ext uri="{BB962C8B-B14F-4D97-AF65-F5344CB8AC3E}">
        <p14:creationId xmlns:p14="http://schemas.microsoft.com/office/powerpoint/2010/main" val="11216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Bentley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Duquesne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DePaul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Lawrence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University of Dan Diego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Rochester Institute of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Suffolk University BOSTON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Worcester Polytechnic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Westminster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Union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Rensselaer Polytechnic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Rollins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Austin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DePauw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Hillsdale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Manhattanville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New England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Valparaiso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Savannah College pf Art and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Pratt Institute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CB8DCD-04CC-48AF-8C4C-728BF154456A}" type="slidenum">
              <a:rPr lang="en-GB" smtClean="0"/>
              <a:t>6</a:t>
            </a:fld>
            <a:endParaRPr lang="en-GB" dirty="0"/>
          </a:p>
        </p:txBody>
      </p:sp>
    </p:spTree>
    <p:extLst>
      <p:ext uri="{BB962C8B-B14F-4D97-AF65-F5344CB8AC3E}">
        <p14:creationId xmlns:p14="http://schemas.microsoft.com/office/powerpoint/2010/main" val="337218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5AC2D876-37D4-E224-225D-86962B1C887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8" hidden="1">
            <a:extLst>
              <a:ext uri="{FF2B5EF4-FFF2-40B4-BE49-F238E27FC236}">
                <a16:creationId xmlns:a16="http://schemas.microsoft.com/office/drawing/2014/main" id="{854DC6D4-C661-1F7F-EC8A-2AEF55DE5293}"/>
              </a:ext>
            </a:extLst>
          </p:cNvPr>
          <p:cNvGraphicFramePr>
            <a:graphicFrameLocks noChangeAspect="1"/>
          </p:cNvGraphicFramePr>
          <p:nvPr userDrawn="1">
            <p:custDataLst>
              <p:tags r:id="rId2"/>
            </p:custDataLst>
            <p:extLst>
              <p:ext uri="{D42A27DB-BD31-4B8C-83A1-F6EECF244321}">
                <p14:modId xmlns:p14="http://schemas.microsoft.com/office/powerpoint/2010/main" val="3476493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854DC6D4-C661-1F7F-EC8A-2AEF55DE5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0839B51F-6A79-84AA-30F0-9FEA7D64936C}"/>
              </a:ext>
            </a:extLst>
          </p:cNvPr>
          <p:cNvSpPr/>
          <p:nvPr userDrawn="1"/>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AFD7FB74-2872-EB69-8A3F-2EF9921CBB56}"/>
              </a:ext>
            </a:extLst>
          </p:cNvPr>
          <p:cNvSpPr/>
          <p:nvPr userDrawn="1"/>
        </p:nvSpPr>
        <p:spPr>
          <a:xfrm>
            <a:off x="6132936" y="1704976"/>
            <a:ext cx="5804843" cy="3387725"/>
          </a:xfrm>
          <a:custGeom>
            <a:avLst/>
            <a:gdLst>
              <a:gd name="connsiteX0" fmla="*/ 0 w 5804843"/>
              <a:gd name="connsiteY0" fmla="*/ 0 h 3387725"/>
              <a:gd name="connsiteX1" fmla="*/ 5804843 w 5804843"/>
              <a:gd name="connsiteY1" fmla="*/ 0 h 3387725"/>
              <a:gd name="connsiteX2" fmla="*/ 5804843 w 5804843"/>
              <a:gd name="connsiteY2" fmla="*/ 3387725 h 3387725"/>
              <a:gd name="connsiteX3" fmla="*/ 836360 w 5804843"/>
              <a:gd name="connsiteY3" fmla="*/ 3387725 h 3387725"/>
            </a:gdLst>
            <a:ahLst/>
            <a:cxnLst>
              <a:cxn ang="0">
                <a:pos x="connsiteX0" y="connsiteY0"/>
              </a:cxn>
              <a:cxn ang="0">
                <a:pos x="connsiteX1" y="connsiteY1"/>
              </a:cxn>
              <a:cxn ang="0">
                <a:pos x="connsiteX2" y="connsiteY2"/>
              </a:cxn>
              <a:cxn ang="0">
                <a:pos x="connsiteX3" y="connsiteY3"/>
              </a:cxn>
            </a:cxnLst>
            <a:rect l="l" t="t" r="r" b="b"/>
            <a:pathLst>
              <a:path w="5804843" h="3387725">
                <a:moveTo>
                  <a:pt x="0" y="0"/>
                </a:moveTo>
                <a:lnTo>
                  <a:pt x="5804843" y="0"/>
                </a:lnTo>
                <a:lnTo>
                  <a:pt x="5804843" y="3387725"/>
                </a:lnTo>
                <a:lnTo>
                  <a:pt x="836360" y="33877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82E04C1-9855-9F57-D805-95D527FB54DB}"/>
              </a:ext>
            </a:extLst>
          </p:cNvPr>
          <p:cNvSpPr>
            <a:spLocks noGrp="1"/>
          </p:cNvSpPr>
          <p:nvPr>
            <p:ph type="ctrTitle"/>
          </p:nvPr>
        </p:nvSpPr>
        <p:spPr>
          <a:xfrm>
            <a:off x="609600" y="2675712"/>
            <a:ext cx="4849640" cy="1354217"/>
          </a:xfrm>
        </p:spPr>
        <p:txBody>
          <a:bodyPr vert="horz" anchor="b"/>
          <a:lstStyle>
            <a:lvl1pPr algn="l">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4D05D72-F8E9-3FFC-1B6C-6C361ADF0F46}"/>
              </a:ext>
            </a:extLst>
          </p:cNvPr>
          <p:cNvSpPr>
            <a:spLocks noGrp="1"/>
          </p:cNvSpPr>
          <p:nvPr>
            <p:ph type="subTitle" idx="1"/>
          </p:nvPr>
        </p:nvSpPr>
        <p:spPr>
          <a:xfrm>
            <a:off x="609600" y="4290278"/>
            <a:ext cx="4849640" cy="307777"/>
          </a:xfrm>
        </p:spPr>
        <p:txBody>
          <a:bodyPr>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9509727-7AAF-CC2D-5129-89B32E263902}"/>
              </a:ext>
            </a:extLst>
          </p:cNvPr>
          <p:cNvSpPr>
            <a:spLocks noGrp="1"/>
          </p:cNvSpPr>
          <p:nvPr>
            <p:ph type="dt" sz="half" idx="10"/>
          </p:nvPr>
        </p:nvSpPr>
        <p:spPr>
          <a:xfrm>
            <a:off x="609600" y="5847675"/>
            <a:ext cx="2743200" cy="215444"/>
          </a:xfrm>
          <a:prstGeom prst="rect">
            <a:avLst/>
          </a:prstGeom>
        </p:spPr>
        <p:txBody>
          <a:bodyPr lIns="0" tIns="0" rIns="0" bIns="0">
            <a:spAutoFit/>
          </a:bodyPr>
          <a:lstStyle>
            <a:lvl1pPr>
              <a:defRPr sz="1400"/>
            </a:lvl1pPr>
          </a:lstStyle>
          <a:p>
            <a:fld id="{F073C639-E1E2-447E-808D-E7D084DF42C6}" type="datetime1">
              <a:rPr lang="en-GB" smtClean="0"/>
              <a:t>15/12/2023</a:t>
            </a:fld>
            <a:endParaRPr lang="en-GB" dirty="0"/>
          </a:p>
        </p:txBody>
      </p:sp>
      <p:sp>
        <p:nvSpPr>
          <p:cNvPr id="6" name="Slide Number Placeholder 5">
            <a:extLst>
              <a:ext uri="{FF2B5EF4-FFF2-40B4-BE49-F238E27FC236}">
                <a16:creationId xmlns:a16="http://schemas.microsoft.com/office/drawing/2014/main" id="{31EE4F48-9549-18B2-9910-CBE9BB9048C1}"/>
              </a:ext>
            </a:extLst>
          </p:cNvPr>
          <p:cNvSpPr>
            <a:spLocks noGrp="1"/>
          </p:cNvSpPr>
          <p:nvPr>
            <p:ph type="sldNum" sz="quarter" idx="12"/>
          </p:nvPr>
        </p:nvSpPr>
        <p:spPr/>
        <p:txBody>
          <a:bodyPr/>
          <a:lstStyle/>
          <a:p>
            <a:fld id="{81BB80E6-A275-47B1-83C7-F87E1B6AA4DD}" type="slidenum">
              <a:rPr lang="en-GB" smtClean="0"/>
              <a:t>‹#›</a:t>
            </a:fld>
            <a:endParaRPr lang="en-GB" dirty="0"/>
          </a:p>
        </p:txBody>
      </p:sp>
      <p:sp>
        <p:nvSpPr>
          <p:cNvPr id="22" name="Picture Placeholder 21">
            <a:extLst>
              <a:ext uri="{FF2B5EF4-FFF2-40B4-BE49-F238E27FC236}">
                <a16:creationId xmlns:a16="http://schemas.microsoft.com/office/drawing/2014/main" id="{B356EF70-2457-EB2A-B399-54CD52847096}"/>
              </a:ext>
            </a:extLst>
          </p:cNvPr>
          <p:cNvSpPr>
            <a:spLocks noGrp="1"/>
          </p:cNvSpPr>
          <p:nvPr>
            <p:ph type="pic" sz="quarter" idx="13"/>
          </p:nvPr>
        </p:nvSpPr>
        <p:spPr>
          <a:xfrm>
            <a:off x="5966234" y="0"/>
            <a:ext cx="6225766" cy="6867525"/>
          </a:xfrm>
          <a:custGeom>
            <a:avLst/>
            <a:gdLst>
              <a:gd name="connsiteX0" fmla="*/ 0 w 6225766"/>
              <a:gd name="connsiteY0" fmla="*/ 0 h 6867525"/>
              <a:gd name="connsiteX1" fmla="*/ 6225766 w 6225766"/>
              <a:gd name="connsiteY1" fmla="*/ 0 h 6867525"/>
              <a:gd name="connsiteX2" fmla="*/ 6225766 w 6225766"/>
              <a:gd name="connsiteY2" fmla="*/ 6858000 h 6867525"/>
              <a:gd name="connsiteX3" fmla="*/ 1695450 w 6225766"/>
              <a:gd name="connsiteY3" fmla="*/ 6867525 h 6867525"/>
            </a:gdLst>
            <a:ahLst/>
            <a:cxnLst>
              <a:cxn ang="0">
                <a:pos x="connsiteX0" y="connsiteY0"/>
              </a:cxn>
              <a:cxn ang="0">
                <a:pos x="connsiteX1" y="connsiteY1"/>
              </a:cxn>
              <a:cxn ang="0">
                <a:pos x="connsiteX2" y="connsiteY2"/>
              </a:cxn>
              <a:cxn ang="0">
                <a:pos x="connsiteX3" y="connsiteY3"/>
              </a:cxn>
            </a:cxnLst>
            <a:rect l="l" t="t" r="r" b="b"/>
            <a:pathLst>
              <a:path w="6225766" h="6867525">
                <a:moveTo>
                  <a:pt x="0" y="0"/>
                </a:moveTo>
                <a:lnTo>
                  <a:pt x="6225766" y="0"/>
                </a:lnTo>
                <a:lnTo>
                  <a:pt x="6225766" y="6858000"/>
                </a:lnTo>
                <a:lnTo>
                  <a:pt x="1695450" y="6867525"/>
                </a:lnTo>
                <a:close/>
              </a:path>
            </a:pathLst>
          </a:custGeom>
        </p:spPr>
        <p:txBody>
          <a:bodyPr wrap="square">
            <a:noAutofit/>
          </a:bodyPr>
          <a:lstStyle/>
          <a:p>
            <a:endParaRPr lang="en-GB" dirty="0"/>
          </a:p>
        </p:txBody>
      </p:sp>
      <p:pic>
        <p:nvPicPr>
          <p:cNvPr id="27" name="Picture 26" descr="Text&#10;&#10;Description automatically generated">
            <a:extLst>
              <a:ext uri="{FF2B5EF4-FFF2-40B4-BE49-F238E27FC236}">
                <a16:creationId xmlns:a16="http://schemas.microsoft.com/office/drawing/2014/main" id="{F64A3A84-A436-A193-E7C4-9E8A2742C6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025" y="451406"/>
            <a:ext cx="1920875" cy="653494"/>
          </a:xfrm>
          <a:prstGeom prst="rect">
            <a:avLst/>
          </a:prstGeom>
        </p:spPr>
      </p:pic>
    </p:spTree>
    <p:extLst>
      <p:ext uri="{BB962C8B-B14F-4D97-AF65-F5344CB8AC3E}">
        <p14:creationId xmlns:p14="http://schemas.microsoft.com/office/powerpoint/2010/main" val="11779959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54DC6D4-C661-1F7F-EC8A-2AEF55DE5293}"/>
              </a:ext>
            </a:extLst>
          </p:cNvPr>
          <p:cNvGraphicFramePr>
            <a:graphicFrameLocks noChangeAspect="1"/>
          </p:cNvGraphicFramePr>
          <p:nvPr userDrawn="1">
            <p:custDataLst>
              <p:tags r:id="rId1"/>
            </p:custDataLst>
            <p:extLst>
              <p:ext uri="{D42A27DB-BD31-4B8C-83A1-F6EECF244321}">
                <p14:modId xmlns:p14="http://schemas.microsoft.com/office/powerpoint/2010/main" val="119996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854DC6D4-C661-1F7F-EC8A-2AEF55DE5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2E04C1-9855-9F57-D805-95D527FB54DB}"/>
              </a:ext>
            </a:extLst>
          </p:cNvPr>
          <p:cNvSpPr>
            <a:spLocks noGrp="1"/>
          </p:cNvSpPr>
          <p:nvPr>
            <p:ph type="ctrTitle"/>
          </p:nvPr>
        </p:nvSpPr>
        <p:spPr>
          <a:xfrm>
            <a:off x="609600" y="2675712"/>
            <a:ext cx="4849640" cy="1354217"/>
          </a:xfrm>
        </p:spPr>
        <p:txBody>
          <a:bodyPr vert="horz" anchor="b"/>
          <a:lstStyle>
            <a:lvl1pPr algn="l">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4D05D72-F8E9-3FFC-1B6C-6C361ADF0F46}"/>
              </a:ext>
            </a:extLst>
          </p:cNvPr>
          <p:cNvSpPr>
            <a:spLocks noGrp="1"/>
          </p:cNvSpPr>
          <p:nvPr>
            <p:ph type="subTitle" idx="1"/>
          </p:nvPr>
        </p:nvSpPr>
        <p:spPr>
          <a:xfrm>
            <a:off x="609600" y="4290278"/>
            <a:ext cx="4849640" cy="307777"/>
          </a:xfrm>
        </p:spPr>
        <p:txBody>
          <a:bodyPr>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9509727-7AAF-CC2D-5129-89B32E263902}"/>
              </a:ext>
            </a:extLst>
          </p:cNvPr>
          <p:cNvSpPr>
            <a:spLocks noGrp="1"/>
          </p:cNvSpPr>
          <p:nvPr>
            <p:ph type="dt" sz="half" idx="10"/>
          </p:nvPr>
        </p:nvSpPr>
        <p:spPr>
          <a:xfrm>
            <a:off x="609600" y="5539898"/>
            <a:ext cx="2743200" cy="215444"/>
          </a:xfrm>
          <a:prstGeom prst="rect">
            <a:avLst/>
          </a:prstGeom>
        </p:spPr>
        <p:txBody>
          <a:bodyPr lIns="0" tIns="0" rIns="0" bIns="0">
            <a:spAutoFit/>
          </a:bodyPr>
          <a:lstStyle>
            <a:lvl1pPr>
              <a:defRPr sz="1400"/>
            </a:lvl1pPr>
          </a:lstStyle>
          <a:p>
            <a:fld id="{1AA92E4D-E1AB-4C57-B42F-043DE36F5C5E}" type="datetime1">
              <a:rPr lang="en-GB" smtClean="0"/>
              <a:t>15/12/2023</a:t>
            </a:fld>
            <a:endParaRPr lang="en-GB" dirty="0"/>
          </a:p>
        </p:txBody>
      </p:sp>
      <p:sp>
        <p:nvSpPr>
          <p:cNvPr id="6" name="Slide Number Placeholder 5">
            <a:extLst>
              <a:ext uri="{FF2B5EF4-FFF2-40B4-BE49-F238E27FC236}">
                <a16:creationId xmlns:a16="http://schemas.microsoft.com/office/drawing/2014/main" id="{31EE4F48-9549-18B2-9910-CBE9BB9048C1}"/>
              </a:ext>
            </a:extLst>
          </p:cNvPr>
          <p:cNvSpPr>
            <a:spLocks noGrp="1"/>
          </p:cNvSpPr>
          <p:nvPr>
            <p:ph type="sldNum" sz="quarter" idx="12"/>
          </p:nvPr>
        </p:nvSpPr>
        <p:spPr/>
        <p:txBody>
          <a:bodyPr/>
          <a:lstStyle/>
          <a:p>
            <a:fld id="{81BB80E6-A275-47B1-83C7-F87E1B6AA4DD}" type="slidenum">
              <a:rPr lang="en-GB" smtClean="0"/>
              <a:t>‹#›</a:t>
            </a:fld>
            <a:endParaRPr lang="en-GB" dirty="0"/>
          </a:p>
        </p:txBody>
      </p:sp>
      <p:pic>
        <p:nvPicPr>
          <p:cNvPr id="8" name="Picture 7" descr="A picture containing logo&#10;&#10;Description automatically generated">
            <a:extLst>
              <a:ext uri="{FF2B5EF4-FFF2-40B4-BE49-F238E27FC236}">
                <a16:creationId xmlns:a16="http://schemas.microsoft.com/office/drawing/2014/main" id="{1C539826-9236-94A9-39E0-B728DC7727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8175" y="345311"/>
            <a:ext cx="2055770" cy="842577"/>
          </a:xfrm>
          <a:prstGeom prst="rect">
            <a:avLst/>
          </a:prstGeom>
        </p:spPr>
      </p:pic>
      <p:sp>
        <p:nvSpPr>
          <p:cNvPr id="10" name="Right Triangle 9">
            <a:extLst>
              <a:ext uri="{FF2B5EF4-FFF2-40B4-BE49-F238E27FC236}">
                <a16:creationId xmlns:a16="http://schemas.microsoft.com/office/drawing/2014/main" id="{6E422963-57C1-6970-0719-EC704051D1DD}"/>
              </a:ext>
            </a:extLst>
          </p:cNvPr>
          <p:cNvSpPr/>
          <p:nvPr userDrawn="1"/>
        </p:nvSpPr>
        <p:spPr>
          <a:xfrm flipV="1">
            <a:off x="0" y="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1997CBC7-F4B2-32F7-EF8D-0689E80391EA}"/>
              </a:ext>
            </a:extLst>
          </p:cNvPr>
          <p:cNvSpPr>
            <a:spLocks noGrp="1"/>
          </p:cNvSpPr>
          <p:nvPr>
            <p:ph type="pic" sz="quarter" idx="13"/>
          </p:nvPr>
        </p:nvSpPr>
        <p:spPr>
          <a:xfrm>
            <a:off x="6410325" y="0"/>
            <a:ext cx="5781675" cy="6858000"/>
          </a:xfrm>
        </p:spPr>
        <p:txBody>
          <a:bodyPr/>
          <a:lstStyle/>
          <a:p>
            <a:endParaRPr lang="en-GB" dirty="0"/>
          </a:p>
        </p:txBody>
      </p:sp>
    </p:spTree>
    <p:extLst>
      <p:ext uri="{BB962C8B-B14F-4D97-AF65-F5344CB8AC3E}">
        <p14:creationId xmlns:p14="http://schemas.microsoft.com/office/powerpoint/2010/main" val="2741835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54DC6D4-C661-1F7F-EC8A-2AEF55DE5293}"/>
              </a:ext>
            </a:extLst>
          </p:cNvPr>
          <p:cNvGraphicFramePr>
            <a:graphicFrameLocks noChangeAspect="1"/>
          </p:cNvGraphicFramePr>
          <p:nvPr userDrawn="1">
            <p:custDataLst>
              <p:tags r:id="rId1"/>
            </p:custDataLst>
            <p:extLst>
              <p:ext uri="{D42A27DB-BD31-4B8C-83A1-F6EECF244321}">
                <p14:modId xmlns:p14="http://schemas.microsoft.com/office/powerpoint/2010/main" val="404808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854DC6D4-C661-1F7F-EC8A-2AEF55DE52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Picture 14" descr="A group of people walking on a sidewalk&#10;&#10;Description automatically generated with low confidence">
            <a:extLst>
              <a:ext uri="{FF2B5EF4-FFF2-40B4-BE49-F238E27FC236}">
                <a16:creationId xmlns:a16="http://schemas.microsoft.com/office/drawing/2014/main" id="{AD97992D-8092-49D3-87CF-C0629A00B6C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5931" r="14667"/>
          <a:stretch/>
        </p:blipFill>
        <p:spPr>
          <a:xfrm>
            <a:off x="4216401" y="1"/>
            <a:ext cx="7975599" cy="6857999"/>
          </a:xfrm>
          <a:custGeom>
            <a:avLst/>
            <a:gdLst>
              <a:gd name="connsiteX0" fmla="*/ 0 w 7975599"/>
              <a:gd name="connsiteY0" fmla="*/ 0 h 6857999"/>
              <a:gd name="connsiteX1" fmla="*/ 7975599 w 7975599"/>
              <a:gd name="connsiteY1" fmla="*/ 0 h 6857999"/>
              <a:gd name="connsiteX2" fmla="*/ 7975599 w 7975599"/>
              <a:gd name="connsiteY2" fmla="*/ 6857999 h 6857999"/>
              <a:gd name="connsiteX3" fmla="*/ 0 w 7975599"/>
              <a:gd name="connsiteY3" fmla="*/ 6857999 h 6857999"/>
              <a:gd name="connsiteX4" fmla="*/ 1714500 w 7975599"/>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5599" h="6857999">
                <a:moveTo>
                  <a:pt x="0" y="0"/>
                </a:moveTo>
                <a:lnTo>
                  <a:pt x="7975599" y="0"/>
                </a:lnTo>
                <a:lnTo>
                  <a:pt x="7975599" y="6857999"/>
                </a:lnTo>
                <a:lnTo>
                  <a:pt x="0" y="6857999"/>
                </a:lnTo>
                <a:lnTo>
                  <a:pt x="1714500" y="3429000"/>
                </a:lnTo>
                <a:close/>
              </a:path>
            </a:pathLst>
          </a:custGeom>
        </p:spPr>
      </p:pic>
      <p:sp>
        <p:nvSpPr>
          <p:cNvPr id="2" name="Title 1">
            <a:extLst>
              <a:ext uri="{FF2B5EF4-FFF2-40B4-BE49-F238E27FC236}">
                <a16:creationId xmlns:a16="http://schemas.microsoft.com/office/drawing/2014/main" id="{E82E04C1-9855-9F57-D805-95D527FB54DB}"/>
              </a:ext>
            </a:extLst>
          </p:cNvPr>
          <p:cNvSpPr>
            <a:spLocks noGrp="1"/>
          </p:cNvSpPr>
          <p:nvPr>
            <p:ph type="ctrTitle"/>
          </p:nvPr>
        </p:nvSpPr>
        <p:spPr>
          <a:xfrm>
            <a:off x="609600" y="2675712"/>
            <a:ext cx="4000500" cy="1354217"/>
          </a:xfrm>
        </p:spPr>
        <p:txBody>
          <a:bodyPr vert="horz" anchor="b"/>
          <a:lstStyle>
            <a:lvl1pPr algn="l">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4D05D72-F8E9-3FFC-1B6C-6C361ADF0F46}"/>
              </a:ext>
            </a:extLst>
          </p:cNvPr>
          <p:cNvSpPr>
            <a:spLocks noGrp="1"/>
          </p:cNvSpPr>
          <p:nvPr>
            <p:ph type="subTitle" idx="1"/>
          </p:nvPr>
        </p:nvSpPr>
        <p:spPr>
          <a:xfrm>
            <a:off x="609600" y="4290278"/>
            <a:ext cx="4000500" cy="307777"/>
          </a:xfrm>
        </p:spPr>
        <p:txBody>
          <a:bodyPr wrap="square">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9509727-7AAF-CC2D-5129-89B32E263902}"/>
              </a:ext>
            </a:extLst>
          </p:cNvPr>
          <p:cNvSpPr>
            <a:spLocks noGrp="1"/>
          </p:cNvSpPr>
          <p:nvPr>
            <p:ph type="dt" sz="half" idx="10"/>
          </p:nvPr>
        </p:nvSpPr>
        <p:spPr>
          <a:xfrm>
            <a:off x="609600" y="5539898"/>
            <a:ext cx="2262884" cy="215444"/>
          </a:xfrm>
          <a:prstGeom prst="rect">
            <a:avLst/>
          </a:prstGeom>
        </p:spPr>
        <p:txBody>
          <a:bodyPr wrap="square" lIns="0" tIns="0" rIns="0" bIns="0">
            <a:spAutoFit/>
          </a:bodyPr>
          <a:lstStyle>
            <a:lvl1pPr>
              <a:defRPr sz="1400"/>
            </a:lvl1pPr>
          </a:lstStyle>
          <a:p>
            <a:fld id="{1AA92E4D-E1AB-4C57-B42F-043DE36F5C5E}" type="datetime1">
              <a:rPr lang="en-GB" smtClean="0"/>
              <a:t>15/12/2023</a:t>
            </a:fld>
            <a:endParaRPr lang="en-GB" dirty="0"/>
          </a:p>
        </p:txBody>
      </p:sp>
      <p:sp>
        <p:nvSpPr>
          <p:cNvPr id="5" name="Arrow: Chevron 4">
            <a:extLst>
              <a:ext uri="{FF2B5EF4-FFF2-40B4-BE49-F238E27FC236}">
                <a16:creationId xmlns:a16="http://schemas.microsoft.com/office/drawing/2014/main" id="{98F52AFD-0DB7-99A9-ECEF-D4BC86482C2D}"/>
              </a:ext>
            </a:extLst>
          </p:cNvPr>
          <p:cNvSpPr/>
          <p:nvPr userDrawn="1"/>
        </p:nvSpPr>
        <p:spPr>
          <a:xfrm>
            <a:off x="3946541" y="1"/>
            <a:ext cx="2017485" cy="6857999"/>
          </a:xfrm>
          <a:prstGeom prst="chevron">
            <a:avLst>
              <a:gd name="adj" fmla="val 852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FA5D8967-16A8-54C5-B7D1-FE051DF71ED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8175" y="345311"/>
            <a:ext cx="2055770" cy="842577"/>
          </a:xfrm>
          <a:prstGeom prst="rect">
            <a:avLst/>
          </a:prstGeom>
        </p:spPr>
      </p:pic>
    </p:spTree>
    <p:extLst>
      <p:ext uri="{BB962C8B-B14F-4D97-AF65-F5344CB8AC3E}">
        <p14:creationId xmlns:p14="http://schemas.microsoft.com/office/powerpoint/2010/main" val="3366492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EEFCF04F-757C-88D6-2319-E5844AB38F3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a:extLst>
              <a:ext uri="{FF2B5EF4-FFF2-40B4-BE49-F238E27FC236}">
                <a16:creationId xmlns:a16="http://schemas.microsoft.com/office/drawing/2014/main" id="{2CC470B1-565B-6EB1-D3C7-97334E8759DE}"/>
              </a:ext>
            </a:extLst>
          </p:cNvPr>
          <p:cNvGraphicFramePr>
            <a:graphicFrameLocks noChangeAspect="1"/>
          </p:cNvGraphicFramePr>
          <p:nvPr userDrawn="1">
            <p:custDataLst>
              <p:tags r:id="rId2"/>
            </p:custDataLst>
            <p:extLst>
              <p:ext uri="{D42A27DB-BD31-4B8C-83A1-F6EECF244321}">
                <p14:modId xmlns:p14="http://schemas.microsoft.com/office/powerpoint/2010/main" val="3279096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2CC470B1-565B-6EB1-D3C7-97334E8759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DAD939-C8D5-0EF5-C2A7-B8961DABC42C}"/>
              </a:ext>
            </a:extLst>
          </p:cNvPr>
          <p:cNvSpPr>
            <a:spLocks noGrp="1"/>
          </p:cNvSpPr>
          <p:nvPr>
            <p:ph type="title"/>
          </p:nvPr>
        </p:nvSpPr>
        <p:spPr>
          <a:xfrm>
            <a:off x="642796" y="317381"/>
            <a:ext cx="11121856" cy="492443"/>
          </a:xfrm>
        </p:spPr>
        <p:txBody>
          <a:bodyPr vert="horz"/>
          <a:lstStyle>
            <a:lvl1pPr>
              <a:defRPr sz="320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41B35CD-C5DC-2D6F-73A9-06CC04E50075}"/>
              </a:ext>
            </a:extLst>
          </p:cNvPr>
          <p:cNvSpPr>
            <a:spLocks noGrp="1"/>
          </p:cNvSpPr>
          <p:nvPr>
            <p:ph idx="1"/>
          </p:nvPr>
        </p:nvSpPr>
        <p:spPr>
          <a:xfrm>
            <a:off x="642796" y="1276538"/>
            <a:ext cx="11121856" cy="4943193"/>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43EC9BE-2F50-8AE6-F8C8-88C4722DE133}"/>
              </a:ext>
            </a:extLst>
          </p:cNvPr>
          <p:cNvSpPr>
            <a:spLocks noGrp="1"/>
          </p:cNvSpPr>
          <p:nvPr>
            <p:ph type="ftr" sz="quarter" idx="11"/>
          </p:nvPr>
        </p:nvSpPr>
        <p:spPr>
          <a:xfrm>
            <a:off x="1658619" y="6497675"/>
            <a:ext cx="7726052" cy="123111"/>
          </a:xfrm>
        </p:spPr>
        <p:txBody>
          <a:bodyPr/>
          <a:lstStyle/>
          <a:p>
            <a:endParaRPr lang="en-GB" dirty="0"/>
          </a:p>
        </p:txBody>
      </p:sp>
      <p:sp>
        <p:nvSpPr>
          <p:cNvPr id="6" name="Slide Number Placeholder 5">
            <a:extLst>
              <a:ext uri="{FF2B5EF4-FFF2-40B4-BE49-F238E27FC236}">
                <a16:creationId xmlns:a16="http://schemas.microsoft.com/office/drawing/2014/main" id="{14EFEA88-F26C-2E66-BC46-01636D7CA12E}"/>
              </a:ext>
            </a:extLst>
          </p:cNvPr>
          <p:cNvSpPr>
            <a:spLocks noGrp="1"/>
          </p:cNvSpPr>
          <p:nvPr>
            <p:ph type="sldNum" sz="quarter" idx="12"/>
          </p:nvPr>
        </p:nvSpPr>
        <p:spPr>
          <a:xfrm>
            <a:off x="11644427" y="6497675"/>
            <a:ext cx="120225" cy="123111"/>
          </a:xfrm>
        </p:spPr>
        <p:txBody>
          <a:bodyPr/>
          <a:lstStyle/>
          <a:p>
            <a:fld id="{81BB80E6-A275-47B1-83C7-F87E1B6AA4DD}" type="slidenum">
              <a:rPr lang="en-GB" smtClean="0"/>
              <a:t>‹#›</a:t>
            </a:fld>
            <a:endParaRPr lang="en-GB" dirty="0"/>
          </a:p>
        </p:txBody>
      </p:sp>
      <p:sp>
        <p:nvSpPr>
          <p:cNvPr id="9" name="Freeform: Shape 8">
            <a:extLst>
              <a:ext uri="{FF2B5EF4-FFF2-40B4-BE49-F238E27FC236}">
                <a16:creationId xmlns:a16="http://schemas.microsoft.com/office/drawing/2014/main" id="{E40FE461-422C-2E3C-0235-D458F0AE94D4}"/>
              </a:ext>
            </a:extLst>
          </p:cNvPr>
          <p:cNvSpPr/>
          <p:nvPr userDrawn="1"/>
        </p:nvSpPr>
        <p:spPr>
          <a:xfrm>
            <a:off x="0" y="351581"/>
            <a:ext cx="642796" cy="424042"/>
          </a:xfrm>
          <a:custGeom>
            <a:avLst/>
            <a:gdLst>
              <a:gd name="connsiteX0" fmla="*/ 0 w 542925"/>
              <a:gd name="connsiteY0" fmla="*/ 0 h 365125"/>
              <a:gd name="connsiteX1" fmla="*/ 542925 w 542925"/>
              <a:gd name="connsiteY1" fmla="*/ 0 h 365125"/>
              <a:gd name="connsiteX2" fmla="*/ 279698 w 542925"/>
              <a:gd name="connsiteY2" fmla="*/ 365125 h 365125"/>
              <a:gd name="connsiteX3" fmla="*/ 0 w 542925"/>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542925" h="365125">
                <a:moveTo>
                  <a:pt x="0" y="0"/>
                </a:moveTo>
                <a:lnTo>
                  <a:pt x="542925" y="0"/>
                </a:lnTo>
                <a:lnTo>
                  <a:pt x="279698" y="365125"/>
                </a:lnTo>
                <a:lnTo>
                  <a:pt x="0" y="365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6" name="Picture 25" descr="A picture containing logo&#10;&#10;Description automatically generated">
            <a:extLst>
              <a:ext uri="{FF2B5EF4-FFF2-40B4-BE49-F238E27FC236}">
                <a16:creationId xmlns:a16="http://schemas.microsoft.com/office/drawing/2014/main" id="{F81BECA9-2171-AFB4-0FB7-DFA03D2837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2925" y="6356350"/>
            <a:ext cx="990001" cy="405761"/>
          </a:xfrm>
          <a:prstGeom prst="rect">
            <a:avLst/>
          </a:prstGeom>
        </p:spPr>
      </p:pic>
    </p:spTree>
    <p:extLst>
      <p:ext uri="{BB962C8B-B14F-4D97-AF65-F5344CB8AC3E}">
        <p14:creationId xmlns:p14="http://schemas.microsoft.com/office/powerpoint/2010/main" val="218768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2403C004-34A6-8813-9E18-E8DEFF13926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a:extLst>
              <a:ext uri="{FF2B5EF4-FFF2-40B4-BE49-F238E27FC236}">
                <a16:creationId xmlns:a16="http://schemas.microsoft.com/office/drawing/2014/main" id="{2CC470B1-565B-6EB1-D3C7-97334E8759DE}"/>
              </a:ext>
            </a:extLst>
          </p:cNvPr>
          <p:cNvGraphicFramePr>
            <a:graphicFrameLocks noChangeAspect="1"/>
          </p:cNvGraphicFramePr>
          <p:nvPr userDrawn="1">
            <p:custDataLst>
              <p:tags r:id="rId2"/>
            </p:custDataLst>
            <p:extLst>
              <p:ext uri="{D42A27DB-BD31-4B8C-83A1-F6EECF244321}">
                <p14:modId xmlns:p14="http://schemas.microsoft.com/office/powerpoint/2010/main" val="124864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2CC470B1-565B-6EB1-D3C7-97334E8759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D5BC851-0427-8E25-F2EC-4FF787530DBD}"/>
              </a:ext>
            </a:extLst>
          </p:cNvPr>
          <p:cNvSpPr/>
          <p:nvPr userDrawn="1"/>
        </p:nvSpPr>
        <p:spPr>
          <a:xfrm>
            <a:off x="8266339" y="1603609"/>
            <a:ext cx="478971" cy="3012606"/>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3DAD939-C8D5-0EF5-C2A7-B8961DABC42C}"/>
              </a:ext>
            </a:extLst>
          </p:cNvPr>
          <p:cNvSpPr>
            <a:spLocks noGrp="1"/>
          </p:cNvSpPr>
          <p:nvPr>
            <p:ph type="title"/>
          </p:nvPr>
        </p:nvSpPr>
        <p:spPr>
          <a:xfrm>
            <a:off x="642796" y="317381"/>
            <a:ext cx="7006233" cy="492443"/>
          </a:xfrm>
        </p:spPr>
        <p:txBody>
          <a:bodyPr vert="horz"/>
          <a:lstStyle>
            <a:lvl1pPr>
              <a:defRPr sz="320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41B35CD-C5DC-2D6F-73A9-06CC04E50075}"/>
              </a:ext>
            </a:extLst>
          </p:cNvPr>
          <p:cNvSpPr>
            <a:spLocks noGrp="1"/>
          </p:cNvSpPr>
          <p:nvPr>
            <p:ph idx="1"/>
          </p:nvPr>
        </p:nvSpPr>
        <p:spPr>
          <a:xfrm>
            <a:off x="642796" y="1276538"/>
            <a:ext cx="7006233" cy="4943193"/>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43EC9BE-2F50-8AE6-F8C8-88C4722DE133}"/>
              </a:ext>
            </a:extLst>
          </p:cNvPr>
          <p:cNvSpPr>
            <a:spLocks noGrp="1"/>
          </p:cNvSpPr>
          <p:nvPr>
            <p:ph type="ftr" sz="quarter" idx="11"/>
          </p:nvPr>
        </p:nvSpPr>
        <p:spPr>
          <a:xfrm>
            <a:off x="1658619" y="6497675"/>
            <a:ext cx="7726052" cy="123111"/>
          </a:xfrm>
        </p:spPr>
        <p:txBody>
          <a:bodyPr/>
          <a:lstStyle/>
          <a:p>
            <a:endParaRPr lang="en-GB" dirty="0"/>
          </a:p>
        </p:txBody>
      </p:sp>
      <p:sp>
        <p:nvSpPr>
          <p:cNvPr id="6" name="Slide Number Placeholder 5">
            <a:extLst>
              <a:ext uri="{FF2B5EF4-FFF2-40B4-BE49-F238E27FC236}">
                <a16:creationId xmlns:a16="http://schemas.microsoft.com/office/drawing/2014/main" id="{14EFEA88-F26C-2E66-BC46-01636D7CA12E}"/>
              </a:ext>
            </a:extLst>
          </p:cNvPr>
          <p:cNvSpPr>
            <a:spLocks noGrp="1"/>
          </p:cNvSpPr>
          <p:nvPr>
            <p:ph type="sldNum" sz="quarter" idx="12"/>
          </p:nvPr>
        </p:nvSpPr>
        <p:spPr>
          <a:xfrm>
            <a:off x="11644427" y="6497675"/>
            <a:ext cx="120225" cy="123111"/>
          </a:xfrm>
        </p:spPr>
        <p:txBody>
          <a:bodyPr/>
          <a:lstStyle/>
          <a:p>
            <a:fld id="{81BB80E6-A275-47B1-83C7-F87E1B6AA4DD}" type="slidenum">
              <a:rPr lang="en-GB" smtClean="0"/>
              <a:t>‹#›</a:t>
            </a:fld>
            <a:endParaRPr lang="en-GB" dirty="0"/>
          </a:p>
        </p:txBody>
      </p:sp>
      <p:pic>
        <p:nvPicPr>
          <p:cNvPr id="26" name="Picture 25" descr="A picture containing logo&#10;&#10;Description automatically generated">
            <a:extLst>
              <a:ext uri="{FF2B5EF4-FFF2-40B4-BE49-F238E27FC236}">
                <a16:creationId xmlns:a16="http://schemas.microsoft.com/office/drawing/2014/main" id="{F81BECA9-2171-AFB4-0FB7-DFA03D2837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2925" y="6356350"/>
            <a:ext cx="990001" cy="405761"/>
          </a:xfrm>
          <a:prstGeom prst="rect">
            <a:avLst/>
          </a:prstGeom>
        </p:spPr>
      </p:pic>
      <p:sp>
        <p:nvSpPr>
          <p:cNvPr id="8" name="Picture Placeholder 7">
            <a:extLst>
              <a:ext uri="{FF2B5EF4-FFF2-40B4-BE49-F238E27FC236}">
                <a16:creationId xmlns:a16="http://schemas.microsoft.com/office/drawing/2014/main" id="{63F74818-8E00-1073-4CB9-FB786965E9C6}"/>
              </a:ext>
            </a:extLst>
          </p:cNvPr>
          <p:cNvSpPr>
            <a:spLocks noGrp="1"/>
          </p:cNvSpPr>
          <p:nvPr>
            <p:ph type="pic" sz="quarter" idx="13"/>
          </p:nvPr>
        </p:nvSpPr>
        <p:spPr>
          <a:xfrm>
            <a:off x="8505825" y="0"/>
            <a:ext cx="3686175" cy="6219825"/>
          </a:xfrm>
        </p:spPr>
        <p:txBody>
          <a:bodyPr/>
          <a:lstStyle/>
          <a:p>
            <a:endParaRPr lang="en-GB" dirty="0"/>
          </a:p>
        </p:txBody>
      </p:sp>
      <p:sp>
        <p:nvSpPr>
          <p:cNvPr id="7" name="Freeform: Shape 6">
            <a:extLst>
              <a:ext uri="{FF2B5EF4-FFF2-40B4-BE49-F238E27FC236}">
                <a16:creationId xmlns:a16="http://schemas.microsoft.com/office/drawing/2014/main" id="{68F91634-BC32-CE39-2C31-A3488653E550}"/>
              </a:ext>
            </a:extLst>
          </p:cNvPr>
          <p:cNvSpPr/>
          <p:nvPr userDrawn="1"/>
        </p:nvSpPr>
        <p:spPr>
          <a:xfrm>
            <a:off x="0" y="351581"/>
            <a:ext cx="642796" cy="424042"/>
          </a:xfrm>
          <a:custGeom>
            <a:avLst/>
            <a:gdLst>
              <a:gd name="connsiteX0" fmla="*/ 0 w 542925"/>
              <a:gd name="connsiteY0" fmla="*/ 0 h 365125"/>
              <a:gd name="connsiteX1" fmla="*/ 542925 w 542925"/>
              <a:gd name="connsiteY1" fmla="*/ 0 h 365125"/>
              <a:gd name="connsiteX2" fmla="*/ 279698 w 542925"/>
              <a:gd name="connsiteY2" fmla="*/ 365125 h 365125"/>
              <a:gd name="connsiteX3" fmla="*/ 0 w 542925"/>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542925" h="365125">
                <a:moveTo>
                  <a:pt x="0" y="0"/>
                </a:moveTo>
                <a:lnTo>
                  <a:pt x="542925" y="0"/>
                </a:lnTo>
                <a:lnTo>
                  <a:pt x="279698" y="365125"/>
                </a:lnTo>
                <a:lnTo>
                  <a:pt x="0" y="365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58599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CD26456-950B-7DC0-BCFD-B8FA87C73298}"/>
              </a:ext>
            </a:extLst>
          </p:cNvPr>
          <p:cNvGraphicFramePr>
            <a:graphicFrameLocks noChangeAspect="1"/>
          </p:cNvGraphicFramePr>
          <p:nvPr userDrawn="1">
            <p:custDataLst>
              <p:tags r:id="rId1"/>
            </p:custDataLst>
            <p:extLst>
              <p:ext uri="{D42A27DB-BD31-4B8C-83A1-F6EECF244321}">
                <p14:modId xmlns:p14="http://schemas.microsoft.com/office/powerpoint/2010/main" val="3654262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7CD26456-950B-7DC0-BCFD-B8FA87C732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DED95C-3A09-B6AB-644A-C3F8DB56A4D0}"/>
              </a:ext>
            </a:extLst>
          </p:cNvPr>
          <p:cNvSpPr>
            <a:spLocks noGrp="1"/>
          </p:cNvSpPr>
          <p:nvPr>
            <p:ph type="title" hasCustomPrompt="1"/>
          </p:nvPr>
        </p:nvSpPr>
        <p:spPr>
          <a:xfrm>
            <a:off x="609600" y="461963"/>
            <a:ext cx="5181600" cy="553998"/>
          </a:xfrm>
        </p:spPr>
        <p:txBody>
          <a:bodyPr vert="horz"/>
          <a:lstStyle>
            <a:lvl1pPr>
              <a:defRPr/>
            </a:lvl1pPr>
          </a:lstStyle>
          <a:p>
            <a:r>
              <a:rPr lang="en-US" dirty="0"/>
              <a:t>AGENDA</a:t>
            </a:r>
            <a:endParaRPr lang="en-GB" dirty="0"/>
          </a:p>
        </p:txBody>
      </p:sp>
      <p:sp>
        <p:nvSpPr>
          <p:cNvPr id="3" name="Content Placeholder 2">
            <a:extLst>
              <a:ext uri="{FF2B5EF4-FFF2-40B4-BE49-F238E27FC236}">
                <a16:creationId xmlns:a16="http://schemas.microsoft.com/office/drawing/2014/main" id="{36005368-ADFE-F05D-AA61-C1672287B20E}"/>
              </a:ext>
            </a:extLst>
          </p:cNvPr>
          <p:cNvSpPr>
            <a:spLocks noGrp="1"/>
          </p:cNvSpPr>
          <p:nvPr>
            <p:ph sz="half" idx="1"/>
          </p:nvPr>
        </p:nvSpPr>
        <p:spPr>
          <a:xfrm>
            <a:off x="609600" y="1439501"/>
            <a:ext cx="5181600" cy="4737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9F0ADAEF-C4EB-8CCB-069E-2F96794D31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8726CD-0C4C-BB81-9442-2BD4DF52D059}"/>
              </a:ext>
            </a:extLst>
          </p:cNvPr>
          <p:cNvSpPr>
            <a:spLocks noGrp="1"/>
          </p:cNvSpPr>
          <p:nvPr>
            <p:ph type="sldNum" sz="quarter" idx="12"/>
          </p:nvPr>
        </p:nvSpPr>
        <p:spPr/>
        <p:txBody>
          <a:bodyPr/>
          <a:lstStyle/>
          <a:p>
            <a:fld id="{81BB80E6-A275-47B1-83C7-F87E1B6AA4DD}" type="slidenum">
              <a:rPr lang="en-GB" smtClean="0"/>
              <a:t>‹#›</a:t>
            </a:fld>
            <a:endParaRPr lang="en-GB" dirty="0"/>
          </a:p>
        </p:txBody>
      </p:sp>
      <p:sp>
        <p:nvSpPr>
          <p:cNvPr id="9" name="Right Triangle 8">
            <a:extLst>
              <a:ext uri="{FF2B5EF4-FFF2-40B4-BE49-F238E27FC236}">
                <a16:creationId xmlns:a16="http://schemas.microsoft.com/office/drawing/2014/main" id="{8F9D07FD-FB07-8B03-98F1-22FD58113089}"/>
              </a:ext>
            </a:extLst>
          </p:cNvPr>
          <p:cNvSpPr/>
          <p:nvPr userDrawn="1"/>
        </p:nvSpPr>
        <p:spPr>
          <a:xfrm flipH="1" flipV="1">
            <a:off x="9035358" y="0"/>
            <a:ext cx="3156642" cy="315664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6512CF9-3ADC-AE0B-63BF-9AC2612333EF}"/>
              </a:ext>
            </a:extLst>
          </p:cNvPr>
          <p:cNvSpPr>
            <a:spLocks noGrp="1"/>
          </p:cNvSpPr>
          <p:nvPr>
            <p:ph type="pic" sz="quarter" idx="13"/>
          </p:nvPr>
        </p:nvSpPr>
        <p:spPr>
          <a:xfrm>
            <a:off x="6346825" y="461963"/>
            <a:ext cx="5418138" cy="5715000"/>
          </a:xfrm>
        </p:spPr>
        <p:txBody>
          <a:bodyPr/>
          <a:lstStyle/>
          <a:p>
            <a:endParaRPr lang="en-GB" dirty="0"/>
          </a:p>
        </p:txBody>
      </p:sp>
    </p:spTree>
    <p:extLst>
      <p:ext uri="{BB962C8B-B14F-4D97-AF65-F5344CB8AC3E}">
        <p14:creationId xmlns:p14="http://schemas.microsoft.com/office/powerpoint/2010/main" val="266168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E54F2FA1-259E-BC24-5418-E1D4112AF982}"/>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Object 11" hidden="1">
            <a:extLst>
              <a:ext uri="{FF2B5EF4-FFF2-40B4-BE49-F238E27FC236}">
                <a16:creationId xmlns:a16="http://schemas.microsoft.com/office/drawing/2014/main" id="{8EAF95CC-4EDE-4044-6267-10738B8B764D}"/>
              </a:ext>
            </a:extLst>
          </p:cNvPr>
          <p:cNvGraphicFramePr>
            <a:graphicFrameLocks noChangeAspect="1"/>
          </p:cNvGraphicFramePr>
          <p:nvPr userDrawn="1">
            <p:custDataLst>
              <p:tags r:id="rId2"/>
            </p:custDataLst>
            <p:extLst>
              <p:ext uri="{D42A27DB-BD31-4B8C-83A1-F6EECF244321}">
                <p14:modId xmlns:p14="http://schemas.microsoft.com/office/powerpoint/2010/main" val="371184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 name="Object 11" hidden="1">
                        <a:extLst>
                          <a:ext uri="{FF2B5EF4-FFF2-40B4-BE49-F238E27FC236}">
                            <a16:creationId xmlns:a16="http://schemas.microsoft.com/office/drawing/2014/main" id="{8EAF95CC-4EDE-4044-6267-10738B8B7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arallelogram 15">
            <a:extLst>
              <a:ext uri="{FF2B5EF4-FFF2-40B4-BE49-F238E27FC236}">
                <a16:creationId xmlns:a16="http://schemas.microsoft.com/office/drawing/2014/main" id="{7A649D73-861F-B7F2-CA33-B91C587A40A9}"/>
              </a:ext>
            </a:extLst>
          </p:cNvPr>
          <p:cNvSpPr/>
          <p:nvPr userDrawn="1"/>
        </p:nvSpPr>
        <p:spPr>
          <a:xfrm>
            <a:off x="6343650" y="5181600"/>
            <a:ext cx="1895475" cy="476250"/>
          </a:xfrm>
          <a:prstGeom prst="parallelogram">
            <a:avLst>
              <a:gd name="adj" fmla="val 13458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4" name="Picture Placeholder 23">
            <a:extLst>
              <a:ext uri="{FF2B5EF4-FFF2-40B4-BE49-F238E27FC236}">
                <a16:creationId xmlns:a16="http://schemas.microsoft.com/office/drawing/2014/main" id="{96A5DA2C-DA07-456D-FB58-0EB86A5A4DBC}"/>
              </a:ext>
            </a:extLst>
          </p:cNvPr>
          <p:cNvSpPr>
            <a:spLocks noGrp="1"/>
          </p:cNvSpPr>
          <p:nvPr>
            <p:ph type="pic" sz="quarter" idx="13"/>
          </p:nvPr>
        </p:nvSpPr>
        <p:spPr>
          <a:xfrm>
            <a:off x="5241532" y="0"/>
            <a:ext cx="6950468" cy="5657850"/>
          </a:xfrm>
          <a:custGeom>
            <a:avLst/>
            <a:gdLst>
              <a:gd name="connsiteX0" fmla="*/ 1281187 w 6950468"/>
              <a:gd name="connsiteY0" fmla="*/ 0 h 5657850"/>
              <a:gd name="connsiteX1" fmla="*/ 6950468 w 6950468"/>
              <a:gd name="connsiteY1" fmla="*/ 0 h 5657850"/>
              <a:gd name="connsiteX2" fmla="*/ 6950468 w 6950468"/>
              <a:gd name="connsiteY2" fmla="*/ 5657850 h 5657850"/>
              <a:gd name="connsiteX3" fmla="*/ 1869993 w 6950468"/>
              <a:gd name="connsiteY3" fmla="*/ 5657850 h 5657850"/>
              <a:gd name="connsiteX4" fmla="*/ 0 w 6950468"/>
              <a:gd name="connsiteY4" fmla="*/ 803 h 5657850"/>
              <a:gd name="connsiteX5" fmla="*/ 640459 w 6950468"/>
              <a:gd name="connsiteY5" fmla="*/ 1924050 h 56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0468" h="5657850">
                <a:moveTo>
                  <a:pt x="1281187" y="0"/>
                </a:moveTo>
                <a:lnTo>
                  <a:pt x="6950468" y="0"/>
                </a:lnTo>
                <a:lnTo>
                  <a:pt x="6950468" y="5657850"/>
                </a:lnTo>
                <a:lnTo>
                  <a:pt x="1869993" y="5657850"/>
                </a:lnTo>
                <a:lnTo>
                  <a:pt x="0" y="803"/>
                </a:lnTo>
                <a:lnTo>
                  <a:pt x="640459" y="1924050"/>
                </a:lnTo>
                <a:close/>
              </a:path>
            </a:pathLst>
          </a:custGeom>
        </p:spPr>
        <p:txBody>
          <a:bodyPr wrap="square" anchor="ctr">
            <a:noAutofit/>
          </a:bodyPr>
          <a:lstStyle/>
          <a:p>
            <a:endParaRPr lang="en-GB" dirty="0"/>
          </a:p>
        </p:txBody>
      </p:sp>
      <p:sp>
        <p:nvSpPr>
          <p:cNvPr id="2" name="Title 1">
            <a:extLst>
              <a:ext uri="{FF2B5EF4-FFF2-40B4-BE49-F238E27FC236}">
                <a16:creationId xmlns:a16="http://schemas.microsoft.com/office/drawing/2014/main" id="{856BEEEA-2674-C3D6-98D3-FBD240C4799A}"/>
              </a:ext>
            </a:extLst>
          </p:cNvPr>
          <p:cNvSpPr>
            <a:spLocks noGrp="1"/>
          </p:cNvSpPr>
          <p:nvPr>
            <p:ph type="title" hasCustomPrompt="1"/>
          </p:nvPr>
        </p:nvSpPr>
        <p:spPr>
          <a:xfrm>
            <a:off x="658483" y="3424535"/>
            <a:ext cx="4830432" cy="923330"/>
          </a:xfrm>
        </p:spPr>
        <p:txBody>
          <a:bodyPr vert="horz" anchor="t"/>
          <a:lstStyle>
            <a:lvl1pPr>
              <a:defRPr sz="6000">
                <a:solidFill>
                  <a:schemeClr val="accent3"/>
                </a:solidFill>
              </a:defRPr>
            </a:lvl1pPr>
          </a:lstStyle>
          <a:p>
            <a:r>
              <a:rPr lang="en-US" dirty="0"/>
              <a:t>Divider Slide</a:t>
            </a:r>
            <a:endParaRPr lang="en-GB" dirty="0"/>
          </a:p>
        </p:txBody>
      </p:sp>
      <p:sp>
        <p:nvSpPr>
          <p:cNvPr id="3" name="Text Placeholder 2">
            <a:extLst>
              <a:ext uri="{FF2B5EF4-FFF2-40B4-BE49-F238E27FC236}">
                <a16:creationId xmlns:a16="http://schemas.microsoft.com/office/drawing/2014/main" id="{224FE5E3-4455-DCC1-3E75-CCD1A4954491}"/>
              </a:ext>
            </a:extLst>
          </p:cNvPr>
          <p:cNvSpPr>
            <a:spLocks noGrp="1"/>
          </p:cNvSpPr>
          <p:nvPr>
            <p:ph type="body" idx="1" hasCustomPrompt="1"/>
          </p:nvPr>
        </p:nvSpPr>
        <p:spPr>
          <a:xfrm>
            <a:off x="658483" y="2101044"/>
            <a:ext cx="1170192" cy="1231106"/>
          </a:xfrm>
        </p:spPr>
        <p:txBody>
          <a:bodyPr wrap="none">
            <a:spAutoFit/>
          </a:bodyPr>
          <a:lstStyle>
            <a:lvl1pPr marL="0" indent="0">
              <a:buNone/>
              <a:defRPr sz="8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6" name="Slide Number Placeholder 5">
            <a:extLst>
              <a:ext uri="{FF2B5EF4-FFF2-40B4-BE49-F238E27FC236}">
                <a16:creationId xmlns:a16="http://schemas.microsoft.com/office/drawing/2014/main" id="{2529795C-DC78-EE24-2042-5D67293B429E}"/>
              </a:ext>
            </a:extLst>
          </p:cNvPr>
          <p:cNvSpPr>
            <a:spLocks noGrp="1"/>
          </p:cNvSpPr>
          <p:nvPr>
            <p:ph type="sldNum" sz="quarter" idx="12"/>
          </p:nvPr>
        </p:nvSpPr>
        <p:spPr/>
        <p:txBody>
          <a:bodyPr/>
          <a:lstStyle/>
          <a:p>
            <a:fld id="{81BB80E6-A275-47B1-83C7-F87E1B6AA4DD}" type="slidenum">
              <a:rPr lang="en-GB" smtClean="0"/>
              <a:t>‹#›</a:t>
            </a:fld>
            <a:endParaRPr lang="en-GB" dirty="0"/>
          </a:p>
        </p:txBody>
      </p:sp>
      <p:sp>
        <p:nvSpPr>
          <p:cNvPr id="23" name="Freeform: Shape 22">
            <a:extLst>
              <a:ext uri="{FF2B5EF4-FFF2-40B4-BE49-F238E27FC236}">
                <a16:creationId xmlns:a16="http://schemas.microsoft.com/office/drawing/2014/main" id="{CAD1191B-7649-0799-2E21-7E8724762745}"/>
              </a:ext>
            </a:extLst>
          </p:cNvPr>
          <p:cNvSpPr/>
          <p:nvPr userDrawn="1"/>
        </p:nvSpPr>
        <p:spPr>
          <a:xfrm flipH="1">
            <a:off x="6343650" y="5657850"/>
            <a:ext cx="5848350" cy="1200150"/>
          </a:xfrm>
          <a:custGeom>
            <a:avLst/>
            <a:gdLst>
              <a:gd name="connsiteX0" fmla="*/ 5848350 w 5848350"/>
              <a:gd name="connsiteY0" fmla="*/ 0 h 1200150"/>
              <a:gd name="connsiteX1" fmla="*/ 0 w 5848350"/>
              <a:gd name="connsiteY1" fmla="*/ 0 h 1200150"/>
              <a:gd name="connsiteX2" fmla="*/ 0 w 5848350"/>
              <a:gd name="connsiteY2" fmla="*/ 1200150 h 1200150"/>
              <a:gd name="connsiteX3" fmla="*/ 5451628 w 5848350"/>
              <a:gd name="connsiteY3" fmla="*/ 1200150 h 1200150"/>
            </a:gdLst>
            <a:ahLst/>
            <a:cxnLst>
              <a:cxn ang="0">
                <a:pos x="connsiteX0" y="connsiteY0"/>
              </a:cxn>
              <a:cxn ang="0">
                <a:pos x="connsiteX1" y="connsiteY1"/>
              </a:cxn>
              <a:cxn ang="0">
                <a:pos x="connsiteX2" y="connsiteY2"/>
              </a:cxn>
              <a:cxn ang="0">
                <a:pos x="connsiteX3" y="connsiteY3"/>
              </a:cxn>
            </a:cxnLst>
            <a:rect l="l" t="t" r="r" b="b"/>
            <a:pathLst>
              <a:path w="5848350" h="1200150">
                <a:moveTo>
                  <a:pt x="5848350" y="0"/>
                </a:moveTo>
                <a:lnTo>
                  <a:pt x="0" y="0"/>
                </a:lnTo>
                <a:lnTo>
                  <a:pt x="0" y="1200150"/>
                </a:lnTo>
                <a:lnTo>
                  <a:pt x="5451628" y="1200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25" name="Isosceles Triangle 24">
            <a:extLst>
              <a:ext uri="{FF2B5EF4-FFF2-40B4-BE49-F238E27FC236}">
                <a16:creationId xmlns:a16="http://schemas.microsoft.com/office/drawing/2014/main" id="{41C2F658-7653-36BC-AE32-0CB4D8CBFFF4}"/>
              </a:ext>
            </a:extLst>
          </p:cNvPr>
          <p:cNvSpPr/>
          <p:nvPr userDrawn="1"/>
        </p:nvSpPr>
        <p:spPr>
          <a:xfrm rot="10800000">
            <a:off x="5241264" y="0"/>
            <a:ext cx="1281455" cy="192405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p>
        </p:txBody>
      </p:sp>
      <p:pic>
        <p:nvPicPr>
          <p:cNvPr id="26" name="Picture 25" descr="A picture containing logo&#10;&#10;Description automatically generated">
            <a:extLst>
              <a:ext uri="{FF2B5EF4-FFF2-40B4-BE49-F238E27FC236}">
                <a16:creationId xmlns:a16="http://schemas.microsoft.com/office/drawing/2014/main" id="{AFCCE3E9-1F8F-8E73-DA24-53880DD9AA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612" y="345311"/>
            <a:ext cx="2055770" cy="842577"/>
          </a:xfrm>
          <a:prstGeom prst="rect">
            <a:avLst/>
          </a:prstGeom>
        </p:spPr>
      </p:pic>
      <p:sp>
        <p:nvSpPr>
          <p:cNvPr id="5" name="Isosceles Triangle 4">
            <a:extLst>
              <a:ext uri="{FF2B5EF4-FFF2-40B4-BE49-F238E27FC236}">
                <a16:creationId xmlns:a16="http://schemas.microsoft.com/office/drawing/2014/main" id="{62CDAE4C-5272-4D1C-72B9-9EC3BB394D3F}"/>
              </a:ext>
            </a:extLst>
          </p:cNvPr>
          <p:cNvSpPr/>
          <p:nvPr userDrawn="1"/>
        </p:nvSpPr>
        <p:spPr>
          <a:xfrm rot="10800000">
            <a:off x="5371511" y="0"/>
            <a:ext cx="1281455" cy="1924050"/>
          </a:xfrm>
          <a:prstGeom prst="triangle">
            <a:avLst>
              <a:gd name="adj" fmla="val 522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ID" dirty="0"/>
          </a:p>
        </p:txBody>
      </p:sp>
    </p:spTree>
    <p:extLst>
      <p:ext uri="{BB962C8B-B14F-4D97-AF65-F5344CB8AC3E}">
        <p14:creationId xmlns:p14="http://schemas.microsoft.com/office/powerpoint/2010/main" val="98350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EAF95CC-4EDE-4044-6267-10738B8B764D}"/>
              </a:ext>
            </a:extLst>
          </p:cNvPr>
          <p:cNvGraphicFramePr>
            <a:graphicFrameLocks noChangeAspect="1"/>
          </p:cNvGraphicFramePr>
          <p:nvPr userDrawn="1">
            <p:custDataLst>
              <p:tags r:id="rId1"/>
            </p:custDataLst>
            <p:extLst>
              <p:ext uri="{D42A27DB-BD31-4B8C-83A1-F6EECF244321}">
                <p14:modId xmlns:p14="http://schemas.microsoft.com/office/powerpoint/2010/main" val="1025958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8EAF95CC-4EDE-4044-6267-10738B8B7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1D95DB53-0CD0-C296-2CEF-5BD99C851610}"/>
              </a:ext>
            </a:extLst>
          </p:cNvPr>
          <p:cNvSpPr>
            <a:spLocks noGrp="1"/>
          </p:cNvSpPr>
          <p:nvPr>
            <p:ph type="pic" sz="quarter" idx="14"/>
          </p:nvPr>
        </p:nvSpPr>
        <p:spPr>
          <a:xfrm>
            <a:off x="5966234" y="1"/>
            <a:ext cx="6225766" cy="6867525"/>
          </a:xfrm>
          <a:custGeom>
            <a:avLst/>
            <a:gdLst>
              <a:gd name="connsiteX0" fmla="*/ 1695450 w 6225766"/>
              <a:gd name="connsiteY0" fmla="*/ 0 h 6867525"/>
              <a:gd name="connsiteX1" fmla="*/ 6225766 w 6225766"/>
              <a:gd name="connsiteY1" fmla="*/ 9525 h 6867525"/>
              <a:gd name="connsiteX2" fmla="*/ 6225766 w 6225766"/>
              <a:gd name="connsiteY2" fmla="*/ 6867525 h 6867525"/>
              <a:gd name="connsiteX3" fmla="*/ 0 w 6225766"/>
              <a:gd name="connsiteY3" fmla="*/ 6867525 h 6867525"/>
            </a:gdLst>
            <a:ahLst/>
            <a:cxnLst>
              <a:cxn ang="0">
                <a:pos x="connsiteX0" y="connsiteY0"/>
              </a:cxn>
              <a:cxn ang="0">
                <a:pos x="connsiteX1" y="connsiteY1"/>
              </a:cxn>
              <a:cxn ang="0">
                <a:pos x="connsiteX2" y="connsiteY2"/>
              </a:cxn>
              <a:cxn ang="0">
                <a:pos x="connsiteX3" y="connsiteY3"/>
              </a:cxn>
            </a:cxnLst>
            <a:rect l="l" t="t" r="r" b="b"/>
            <a:pathLst>
              <a:path w="6225766" h="6867525">
                <a:moveTo>
                  <a:pt x="1695450" y="0"/>
                </a:moveTo>
                <a:lnTo>
                  <a:pt x="6225766" y="9525"/>
                </a:lnTo>
                <a:lnTo>
                  <a:pt x="6225766" y="6867525"/>
                </a:lnTo>
                <a:lnTo>
                  <a:pt x="0" y="6867525"/>
                </a:lnTo>
                <a:close/>
              </a:path>
            </a:pathLst>
          </a:custGeom>
        </p:spPr>
        <p:txBody>
          <a:bodyPr wrap="square">
            <a:noAutofit/>
          </a:bodyPr>
          <a:lstStyle/>
          <a:p>
            <a:endParaRPr lang="en-GB" dirty="0"/>
          </a:p>
        </p:txBody>
      </p:sp>
      <p:sp>
        <p:nvSpPr>
          <p:cNvPr id="2" name="Title 1">
            <a:extLst>
              <a:ext uri="{FF2B5EF4-FFF2-40B4-BE49-F238E27FC236}">
                <a16:creationId xmlns:a16="http://schemas.microsoft.com/office/drawing/2014/main" id="{856BEEEA-2674-C3D6-98D3-FBD240C4799A}"/>
              </a:ext>
            </a:extLst>
          </p:cNvPr>
          <p:cNvSpPr>
            <a:spLocks noGrp="1"/>
          </p:cNvSpPr>
          <p:nvPr>
            <p:ph type="title" hasCustomPrompt="1"/>
          </p:nvPr>
        </p:nvSpPr>
        <p:spPr>
          <a:xfrm>
            <a:off x="658482" y="2998775"/>
            <a:ext cx="5437517" cy="1231106"/>
          </a:xfrm>
        </p:spPr>
        <p:txBody>
          <a:bodyPr vert="horz" anchor="b"/>
          <a:lstStyle>
            <a:lvl1pPr>
              <a:defRPr sz="8000"/>
            </a:lvl1pPr>
          </a:lstStyle>
          <a:p>
            <a:r>
              <a:rPr lang="en-US" dirty="0"/>
              <a:t>Thank You</a:t>
            </a:r>
            <a:endParaRPr lang="en-GB" dirty="0"/>
          </a:p>
        </p:txBody>
      </p:sp>
      <p:sp>
        <p:nvSpPr>
          <p:cNvPr id="6" name="Slide Number Placeholder 5">
            <a:extLst>
              <a:ext uri="{FF2B5EF4-FFF2-40B4-BE49-F238E27FC236}">
                <a16:creationId xmlns:a16="http://schemas.microsoft.com/office/drawing/2014/main" id="{2529795C-DC78-EE24-2042-5D67293B429E}"/>
              </a:ext>
            </a:extLst>
          </p:cNvPr>
          <p:cNvSpPr>
            <a:spLocks noGrp="1"/>
          </p:cNvSpPr>
          <p:nvPr>
            <p:ph type="sldNum" sz="quarter" idx="12"/>
          </p:nvPr>
        </p:nvSpPr>
        <p:spPr/>
        <p:txBody>
          <a:bodyPr/>
          <a:lstStyle/>
          <a:p>
            <a:fld id="{81BB80E6-A275-47B1-83C7-F87E1B6AA4DD}" type="slidenum">
              <a:rPr lang="en-GB" smtClean="0"/>
              <a:t>‹#›</a:t>
            </a:fld>
            <a:endParaRPr lang="en-GB" dirty="0"/>
          </a:p>
        </p:txBody>
      </p:sp>
      <p:sp>
        <p:nvSpPr>
          <p:cNvPr id="9" name="Parallelogram 8">
            <a:extLst>
              <a:ext uri="{FF2B5EF4-FFF2-40B4-BE49-F238E27FC236}">
                <a16:creationId xmlns:a16="http://schemas.microsoft.com/office/drawing/2014/main" id="{BBA952C5-EB75-7D90-37F7-C1D242DB71DB}"/>
              </a:ext>
            </a:extLst>
          </p:cNvPr>
          <p:cNvSpPr/>
          <p:nvPr userDrawn="1"/>
        </p:nvSpPr>
        <p:spPr>
          <a:xfrm>
            <a:off x="6719505" y="300031"/>
            <a:ext cx="871646" cy="2698744"/>
          </a:xfrm>
          <a:prstGeom prst="parallelogram">
            <a:avLst>
              <a:gd name="adj" fmla="val 76072"/>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0" name="Picture 19" descr="A picture containing logo&#10;&#10;Description automatically generated">
            <a:extLst>
              <a:ext uri="{FF2B5EF4-FFF2-40B4-BE49-F238E27FC236}">
                <a16:creationId xmlns:a16="http://schemas.microsoft.com/office/drawing/2014/main" id="{064EDB97-F7E0-5A11-556E-726B2B186EB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3612" y="345311"/>
            <a:ext cx="2055770" cy="842577"/>
          </a:xfrm>
          <a:prstGeom prst="rect">
            <a:avLst/>
          </a:prstGeom>
        </p:spPr>
      </p:pic>
      <p:sp>
        <p:nvSpPr>
          <p:cNvPr id="21" name="Right Triangle 20">
            <a:extLst>
              <a:ext uri="{FF2B5EF4-FFF2-40B4-BE49-F238E27FC236}">
                <a16:creationId xmlns:a16="http://schemas.microsoft.com/office/drawing/2014/main" id="{7349EC10-D2E5-75E5-0988-972C3AA99C45}"/>
              </a:ext>
            </a:extLst>
          </p:cNvPr>
          <p:cNvSpPr/>
          <p:nvPr userDrawn="1"/>
        </p:nvSpPr>
        <p:spPr>
          <a:xfrm>
            <a:off x="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952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07726EEF-EA1B-F307-D79C-885D6D56662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8" hidden="1">
            <a:extLst>
              <a:ext uri="{FF2B5EF4-FFF2-40B4-BE49-F238E27FC236}">
                <a16:creationId xmlns:a16="http://schemas.microsoft.com/office/drawing/2014/main" id="{854DC6D4-C661-1F7F-EC8A-2AEF55DE5293}"/>
              </a:ext>
            </a:extLst>
          </p:cNvPr>
          <p:cNvGraphicFramePr>
            <a:graphicFrameLocks noChangeAspect="1"/>
          </p:cNvGraphicFramePr>
          <p:nvPr userDrawn="1">
            <p:custDataLst>
              <p:tags r:id="rId2"/>
            </p:custDataLst>
            <p:extLst>
              <p:ext uri="{D42A27DB-BD31-4B8C-83A1-F6EECF244321}">
                <p14:modId xmlns:p14="http://schemas.microsoft.com/office/powerpoint/2010/main" val="119996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854DC6D4-C661-1F7F-EC8A-2AEF55DE5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2E04C1-9855-9F57-D805-95D527FB54DB}"/>
              </a:ext>
            </a:extLst>
          </p:cNvPr>
          <p:cNvSpPr>
            <a:spLocks noGrp="1"/>
          </p:cNvSpPr>
          <p:nvPr>
            <p:ph type="ctrTitle"/>
          </p:nvPr>
        </p:nvSpPr>
        <p:spPr>
          <a:xfrm>
            <a:off x="609600" y="2675712"/>
            <a:ext cx="4849640" cy="1354217"/>
          </a:xfrm>
        </p:spPr>
        <p:txBody>
          <a:bodyPr vert="horz" anchor="b"/>
          <a:lstStyle>
            <a:lvl1pPr algn="l">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4D05D72-F8E9-3FFC-1B6C-6C361ADF0F46}"/>
              </a:ext>
            </a:extLst>
          </p:cNvPr>
          <p:cNvSpPr>
            <a:spLocks noGrp="1"/>
          </p:cNvSpPr>
          <p:nvPr>
            <p:ph type="subTitle" idx="1"/>
          </p:nvPr>
        </p:nvSpPr>
        <p:spPr>
          <a:xfrm>
            <a:off x="609600" y="4290278"/>
            <a:ext cx="4849640" cy="307777"/>
          </a:xfrm>
        </p:spPr>
        <p:txBody>
          <a:bodyPr>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9509727-7AAF-CC2D-5129-89B32E263902}"/>
              </a:ext>
            </a:extLst>
          </p:cNvPr>
          <p:cNvSpPr>
            <a:spLocks noGrp="1"/>
          </p:cNvSpPr>
          <p:nvPr>
            <p:ph type="dt" sz="half" idx="10"/>
          </p:nvPr>
        </p:nvSpPr>
        <p:spPr>
          <a:xfrm>
            <a:off x="609600" y="5539898"/>
            <a:ext cx="2743200" cy="215444"/>
          </a:xfrm>
          <a:prstGeom prst="rect">
            <a:avLst/>
          </a:prstGeom>
        </p:spPr>
        <p:txBody>
          <a:bodyPr lIns="0" tIns="0" rIns="0" bIns="0">
            <a:spAutoFit/>
          </a:bodyPr>
          <a:lstStyle>
            <a:lvl1pPr>
              <a:defRPr sz="1400"/>
            </a:lvl1pPr>
          </a:lstStyle>
          <a:p>
            <a:fld id="{1AA92E4D-E1AB-4C57-B42F-043DE36F5C5E}" type="datetime1">
              <a:rPr lang="en-GB" smtClean="0"/>
              <a:t>15/12/2023</a:t>
            </a:fld>
            <a:endParaRPr lang="en-GB" dirty="0"/>
          </a:p>
        </p:txBody>
      </p:sp>
      <p:sp>
        <p:nvSpPr>
          <p:cNvPr id="6" name="Slide Number Placeholder 5">
            <a:extLst>
              <a:ext uri="{FF2B5EF4-FFF2-40B4-BE49-F238E27FC236}">
                <a16:creationId xmlns:a16="http://schemas.microsoft.com/office/drawing/2014/main" id="{31EE4F48-9549-18B2-9910-CBE9BB9048C1}"/>
              </a:ext>
            </a:extLst>
          </p:cNvPr>
          <p:cNvSpPr>
            <a:spLocks noGrp="1"/>
          </p:cNvSpPr>
          <p:nvPr>
            <p:ph type="sldNum" sz="quarter" idx="12"/>
          </p:nvPr>
        </p:nvSpPr>
        <p:spPr/>
        <p:txBody>
          <a:bodyPr/>
          <a:lstStyle/>
          <a:p>
            <a:fld id="{81BB80E6-A275-47B1-83C7-F87E1B6AA4DD}" type="slidenum">
              <a:rPr lang="en-GB" smtClean="0"/>
              <a:t>‹#›</a:t>
            </a:fld>
            <a:endParaRPr lang="en-GB" dirty="0"/>
          </a:p>
        </p:txBody>
      </p:sp>
      <p:pic>
        <p:nvPicPr>
          <p:cNvPr id="8" name="Picture 7" descr="A picture containing logo&#10;&#10;Description automatically generated">
            <a:extLst>
              <a:ext uri="{FF2B5EF4-FFF2-40B4-BE49-F238E27FC236}">
                <a16:creationId xmlns:a16="http://schemas.microsoft.com/office/drawing/2014/main" id="{1C539826-9236-94A9-39E0-B728DC7727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8175" y="345311"/>
            <a:ext cx="2055770" cy="842577"/>
          </a:xfrm>
          <a:prstGeom prst="rect">
            <a:avLst/>
          </a:prstGeom>
        </p:spPr>
      </p:pic>
      <p:sp>
        <p:nvSpPr>
          <p:cNvPr id="10" name="Right Triangle 9">
            <a:extLst>
              <a:ext uri="{FF2B5EF4-FFF2-40B4-BE49-F238E27FC236}">
                <a16:creationId xmlns:a16="http://schemas.microsoft.com/office/drawing/2014/main" id="{6E422963-57C1-6970-0719-EC704051D1DD}"/>
              </a:ext>
            </a:extLst>
          </p:cNvPr>
          <p:cNvSpPr/>
          <p:nvPr userDrawn="1"/>
        </p:nvSpPr>
        <p:spPr>
          <a:xfrm flipV="1">
            <a:off x="0" y="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5546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3CF8E65-34FD-F1A5-8BE9-F83FB1B712E7}"/>
              </a:ext>
            </a:extLst>
          </p:cNvPr>
          <p:cNvGraphicFramePr>
            <a:graphicFrameLocks noChangeAspect="1"/>
          </p:cNvGraphicFramePr>
          <p:nvPr userDrawn="1">
            <p:custDataLst>
              <p:tags r:id="rId11"/>
            </p:custDataLst>
            <p:extLst>
              <p:ext uri="{D42A27DB-BD31-4B8C-83A1-F6EECF244321}">
                <p14:modId xmlns:p14="http://schemas.microsoft.com/office/powerpoint/2010/main" val="507369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7" imgH="348" progId="TCLayout.ActiveDocument.1">
                  <p:embed/>
                </p:oleObj>
              </mc:Choice>
              <mc:Fallback>
                <p:oleObj name="think-cell Slide" r:id="rId12" imgW="347" imgH="348" progId="TCLayout.ActiveDocument.1">
                  <p:embed/>
                  <p:pic>
                    <p:nvPicPr>
                      <p:cNvPr id="8" name="Object 7" hidden="1">
                        <a:extLst>
                          <a:ext uri="{FF2B5EF4-FFF2-40B4-BE49-F238E27FC236}">
                            <a16:creationId xmlns:a16="http://schemas.microsoft.com/office/drawing/2014/main" id="{13CF8E65-34FD-F1A5-8BE9-F83FB1B712E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76ADE5F-F785-6460-D07E-DF836FB4958F}"/>
              </a:ext>
            </a:extLst>
          </p:cNvPr>
          <p:cNvSpPr>
            <a:spLocks noGrp="1"/>
          </p:cNvSpPr>
          <p:nvPr>
            <p:ph type="title"/>
          </p:nvPr>
        </p:nvSpPr>
        <p:spPr>
          <a:xfrm>
            <a:off x="642796" y="317381"/>
            <a:ext cx="11337304" cy="553998"/>
          </a:xfrm>
          <a:prstGeom prst="rect">
            <a:avLst/>
          </a:prstGeom>
        </p:spPr>
        <p:txBody>
          <a:bodyPr vert="horz" wrap="square"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1CEC17D-D0A4-7B40-3731-81DEF7D81D66}"/>
              </a:ext>
            </a:extLst>
          </p:cNvPr>
          <p:cNvSpPr>
            <a:spLocks noGrp="1"/>
          </p:cNvSpPr>
          <p:nvPr>
            <p:ph type="body" idx="1"/>
          </p:nvPr>
        </p:nvSpPr>
        <p:spPr>
          <a:xfrm>
            <a:off x="609600" y="1825625"/>
            <a:ext cx="11155052"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BD587B7-F6C7-AA5C-F7C1-1B977E09812E}"/>
              </a:ext>
            </a:extLst>
          </p:cNvPr>
          <p:cNvSpPr>
            <a:spLocks noGrp="1"/>
          </p:cNvSpPr>
          <p:nvPr>
            <p:ph type="ftr" sz="quarter" idx="3"/>
          </p:nvPr>
        </p:nvSpPr>
        <p:spPr>
          <a:xfrm>
            <a:off x="609600" y="6477357"/>
            <a:ext cx="7726052" cy="123111"/>
          </a:xfrm>
          <a:prstGeom prst="rect">
            <a:avLst/>
          </a:prstGeom>
        </p:spPr>
        <p:txBody>
          <a:bodyPr vert="horz" lIns="0" tIns="0" rIns="0" bIns="0" rtlCol="0" anchor="ctr">
            <a:spAutoFit/>
          </a:bodyPr>
          <a:lstStyle>
            <a:lvl1pPr algn="ctr">
              <a:lnSpc>
                <a:spcPct val="100000"/>
              </a:lnSpc>
              <a:defRPr sz="8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C6A3242-EB40-7608-E9C0-850DF992CE90}"/>
              </a:ext>
            </a:extLst>
          </p:cNvPr>
          <p:cNvSpPr>
            <a:spLocks noGrp="1"/>
          </p:cNvSpPr>
          <p:nvPr>
            <p:ph type="sldNum" sz="quarter" idx="4"/>
          </p:nvPr>
        </p:nvSpPr>
        <p:spPr>
          <a:xfrm>
            <a:off x="11644427" y="6477357"/>
            <a:ext cx="120225" cy="123111"/>
          </a:xfrm>
          <a:prstGeom prst="rect">
            <a:avLst/>
          </a:prstGeom>
        </p:spPr>
        <p:txBody>
          <a:bodyPr vert="horz" wrap="none" lIns="0" tIns="0" rIns="0" bIns="0" rtlCol="0" anchor="ctr">
            <a:spAutoFit/>
          </a:bodyPr>
          <a:lstStyle>
            <a:lvl1pPr algn="r">
              <a:lnSpc>
                <a:spcPct val="100000"/>
              </a:lnSpc>
              <a:defRPr sz="800">
                <a:solidFill>
                  <a:schemeClr val="tx1">
                    <a:tint val="75000"/>
                  </a:schemeClr>
                </a:solidFill>
              </a:defRPr>
            </a:lvl1pPr>
          </a:lstStyle>
          <a:p>
            <a:fld id="{81BB80E6-A275-47B1-83C7-F87E1B6AA4DD}" type="slidenum">
              <a:rPr lang="en-GB" smtClean="0"/>
              <a:pPr/>
              <a:t>‹#›</a:t>
            </a:fld>
            <a:endParaRPr lang="en-GB" dirty="0"/>
          </a:p>
        </p:txBody>
      </p:sp>
    </p:spTree>
    <p:extLst>
      <p:ext uri="{BB962C8B-B14F-4D97-AF65-F5344CB8AC3E}">
        <p14:creationId xmlns:p14="http://schemas.microsoft.com/office/powerpoint/2010/main" val="13105979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52" r:id="rId6"/>
    <p:sldLayoutId id="2147483651" r:id="rId7"/>
    <p:sldLayoutId id="2147483662" r:id="rId8"/>
    <p:sldLayoutId id="2147483664" r:id="rId9"/>
  </p:sldLayoutIdLst>
  <p:hf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Public Sans" pitchFamily="2" charset="0"/>
        <a:buChar char="–"/>
        <a:defRPr sz="18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500"/>
        </a:spcBef>
        <a:buFont typeface="Public Sans"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userDrawn="1">
          <p15:clr>
            <a:srgbClr val="F26B43"/>
          </p15:clr>
        </p15:guide>
        <p15:guide id="2"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png"/><Relationship Id="rId3" Type="http://schemas.openxmlformats.org/officeDocument/2006/relationships/oleObject" Target="../embeddings/oleObject11.bin"/><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FE0CE0F-EABE-D0B4-1B02-8C5908421D4D}"/>
              </a:ext>
            </a:extLst>
          </p:cNvPr>
          <p:cNvSpPr>
            <a:spLocks noGrp="1"/>
          </p:cNvSpPr>
          <p:nvPr>
            <p:ph type="ctrTitle"/>
          </p:nvPr>
        </p:nvSpPr>
        <p:spPr>
          <a:xfrm>
            <a:off x="609600" y="2572320"/>
            <a:ext cx="4849640" cy="1231106"/>
          </a:xfrm>
        </p:spPr>
        <p:txBody>
          <a:bodyPr/>
          <a:lstStyle/>
          <a:p>
            <a:r>
              <a:rPr lang="en-US" sz="4000" dirty="0"/>
              <a:t>Financial Wellness Begins With Education</a:t>
            </a:r>
          </a:p>
        </p:txBody>
      </p:sp>
      <p:sp>
        <p:nvSpPr>
          <p:cNvPr id="12" name="Subtitle 2">
            <a:extLst>
              <a:ext uri="{FF2B5EF4-FFF2-40B4-BE49-F238E27FC236}">
                <a16:creationId xmlns:a16="http://schemas.microsoft.com/office/drawing/2014/main" id="{DB4D4659-6EFB-DC58-427E-5065B0CF9683}"/>
              </a:ext>
            </a:extLst>
          </p:cNvPr>
          <p:cNvSpPr txBox="1">
            <a:spLocks/>
          </p:cNvSpPr>
          <p:nvPr/>
        </p:nvSpPr>
        <p:spPr>
          <a:xfrm>
            <a:off x="609600" y="6278471"/>
            <a:ext cx="4849640" cy="307777"/>
          </a:xfrm>
          <a:prstGeom prst="rect">
            <a:avLst/>
          </a:prstGeom>
        </p:spPr>
        <p:txBody>
          <a:bodyPr vert="horz"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Public Sans" pitchFamily="2"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Public Sans" pitchFamily="2"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January 2023 </a:t>
            </a:r>
            <a:r>
              <a:rPr lang="en-US" sz="1200" dirty="0"/>
              <a:t>(Revised  2/24/23)         </a:t>
            </a:r>
            <a:r>
              <a:rPr lang="en-US" sz="1200" dirty="0">
                <a:effectLst/>
                <a:ea typeface="Calibri" panose="020F0502020204030204" pitchFamily="34" charset="0"/>
                <a:cs typeface="Times New Roman" panose="02020603050405020304" pitchFamily="18" charset="0"/>
              </a:rPr>
              <a:t>CRN202607-4595357</a:t>
            </a:r>
            <a:r>
              <a:rPr lang="en-US" sz="1200" dirty="0"/>
              <a:t> </a:t>
            </a:r>
          </a:p>
        </p:txBody>
      </p:sp>
      <p:pic>
        <p:nvPicPr>
          <p:cNvPr id="1026" name="Picture 2">
            <a:extLst>
              <a:ext uri="{FF2B5EF4-FFF2-40B4-BE49-F238E27FC236}">
                <a16:creationId xmlns:a16="http://schemas.microsoft.com/office/drawing/2014/main" id="{F9F7CC56-8F20-BDB4-F95A-98AC418E2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9982" y="4202940"/>
            <a:ext cx="3512212" cy="1454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easant Looking Afro American Woman Holds Notepads Papers Studies College Glad Finish Studying">
            <a:extLst>
              <a:ext uri="{FF2B5EF4-FFF2-40B4-BE49-F238E27FC236}">
                <a16:creationId xmlns:a16="http://schemas.microsoft.com/office/drawing/2014/main" id="{F9BD5CD8-0189-3CE8-2126-28057E6B43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63" r="3317"/>
          <a:stretch/>
        </p:blipFill>
        <p:spPr bwMode="auto">
          <a:xfrm>
            <a:off x="6691618" y="0"/>
            <a:ext cx="55003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4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771C-A005-3971-93CD-D453A75E33B6}"/>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772144B7-4BEA-739A-F9A7-8F2D7225CC1B}"/>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pPr algn="just"/>
            <a:endParaRPr lang="en-US" sz="1800" b="0" i="0" u="none" strike="noStrike" baseline="0" dirty="0">
              <a:solidFill>
                <a:srgbClr val="000000"/>
              </a:solidFill>
              <a:latin typeface="Calibri" panose="020F0502020204030204" pitchFamily="34" charset="0"/>
            </a:endParaRPr>
          </a:p>
          <a:p>
            <a:pPr algn="just"/>
            <a:endParaRPr lang="en-US" dirty="0">
              <a:solidFill>
                <a:srgbClr val="000000"/>
              </a:solidFill>
              <a:latin typeface="Calibri" panose="020F0502020204030204" pitchFamily="34" charset="0"/>
            </a:endParaRPr>
          </a:p>
          <a:p>
            <a:pPr algn="just"/>
            <a:endParaRPr lang="en-US" sz="1800" b="0" i="0" u="none" strike="noStrike" baseline="0" dirty="0">
              <a:solidFill>
                <a:srgbClr val="000000"/>
              </a:solidFill>
              <a:latin typeface="Calibri" panose="020F050202020403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College Tuition Benefit® (CTB) is offered through SAGE Scholars, Inc. and/or SAGE CTB, LLC. which are solely responsible for their own products and services provided and are not affiliated with MML Investors Services, LLC. or its affiliated companies.  Neither MML Investors Services, LLC nor any of its subsidiaries, employees or representatives are authorized to give legal or tax advice. Consult your own personal attorney legal or tax counsel for advice on specific legal and tax </a:t>
            </a:r>
            <a:r>
              <a:rPr lang="en-US" sz="1800" kern="100">
                <a:effectLst/>
                <a:latin typeface="Calibri" panose="020F0502020204030204" pitchFamily="34" charset="0"/>
                <a:ea typeface="Calibri" panose="020F0502020204030204" pitchFamily="34" charset="0"/>
                <a:cs typeface="Times New Roman" panose="02020603050405020304" pitchFamily="18" charset="0"/>
              </a:rPr>
              <a:t>matters.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4A50220-31C7-BCDC-656A-574937404A7A}"/>
              </a:ext>
            </a:extLst>
          </p:cNvPr>
          <p:cNvSpPr>
            <a:spLocks noGrp="1"/>
          </p:cNvSpPr>
          <p:nvPr>
            <p:ph type="sldNum" sz="quarter" idx="12"/>
          </p:nvPr>
        </p:nvSpPr>
        <p:spPr/>
        <p:txBody>
          <a:bodyPr/>
          <a:lstStyle/>
          <a:p>
            <a:fld id="{81BB80E6-A275-47B1-83C7-F87E1B6AA4DD}" type="slidenum">
              <a:rPr lang="en-GB" smtClean="0"/>
              <a:t>2</a:t>
            </a:fld>
            <a:endParaRPr lang="en-GB" dirty="0"/>
          </a:p>
        </p:txBody>
      </p:sp>
      <p:pic>
        <p:nvPicPr>
          <p:cNvPr id="5" name="Picture 4">
            <a:extLst>
              <a:ext uri="{FF2B5EF4-FFF2-40B4-BE49-F238E27FC236}">
                <a16:creationId xmlns:a16="http://schemas.microsoft.com/office/drawing/2014/main" id="{92D7450A-FF93-3EB4-F120-C4C7FFE5DC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40283" y="5937504"/>
            <a:ext cx="1808921" cy="748941"/>
          </a:xfrm>
          <a:prstGeom prst="rect">
            <a:avLst/>
          </a:prstGeom>
        </p:spPr>
      </p:pic>
    </p:spTree>
    <p:extLst>
      <p:ext uri="{BB962C8B-B14F-4D97-AF65-F5344CB8AC3E}">
        <p14:creationId xmlns:p14="http://schemas.microsoft.com/office/powerpoint/2010/main" val="377597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CC9D447A-0D10-79D9-4B55-285BD243AE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8" name="Object 27" hidden="1">
                        <a:extLst>
                          <a:ext uri="{FF2B5EF4-FFF2-40B4-BE49-F238E27FC236}">
                            <a16:creationId xmlns:a16="http://schemas.microsoft.com/office/drawing/2014/main" id="{CC9D447A-0D10-79D9-4B55-285BD243AE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A7A2AC-85C4-533B-FF24-40BB8B5E1D8D}"/>
              </a:ext>
            </a:extLst>
          </p:cNvPr>
          <p:cNvSpPr>
            <a:spLocks noGrp="1"/>
          </p:cNvSpPr>
          <p:nvPr>
            <p:ph type="title"/>
          </p:nvPr>
        </p:nvSpPr>
        <p:spPr>
          <a:xfrm>
            <a:off x="642796" y="317381"/>
            <a:ext cx="11121856" cy="492443"/>
          </a:xfrm>
        </p:spPr>
        <p:txBody>
          <a:bodyPr vert="horz"/>
          <a:lstStyle/>
          <a:p>
            <a:r>
              <a:rPr lang="en-US" dirty="0"/>
              <a:t>The Need for Educational Financial Wellness</a:t>
            </a:r>
            <a:endParaRPr lang="en-IN" dirty="0"/>
          </a:p>
        </p:txBody>
      </p:sp>
      <p:sp>
        <p:nvSpPr>
          <p:cNvPr id="4" name="Slide Number Placeholder 3">
            <a:extLst>
              <a:ext uri="{FF2B5EF4-FFF2-40B4-BE49-F238E27FC236}">
                <a16:creationId xmlns:a16="http://schemas.microsoft.com/office/drawing/2014/main" id="{EDD9E2ED-758C-6503-0AEF-7A9DB3419D11}"/>
              </a:ext>
            </a:extLst>
          </p:cNvPr>
          <p:cNvSpPr>
            <a:spLocks noGrp="1"/>
          </p:cNvSpPr>
          <p:nvPr>
            <p:ph type="sldNum" sz="quarter" idx="12"/>
          </p:nvPr>
        </p:nvSpPr>
        <p:spPr/>
        <p:txBody>
          <a:bodyPr/>
          <a:lstStyle/>
          <a:p>
            <a:fld id="{81BB80E6-A275-47B1-83C7-F87E1B6AA4DD}" type="slidenum">
              <a:rPr lang="en-GB" smtClean="0"/>
              <a:t>3</a:t>
            </a:fld>
            <a:endParaRPr lang="en-GB" dirty="0"/>
          </a:p>
        </p:txBody>
      </p:sp>
      <p:sp>
        <p:nvSpPr>
          <p:cNvPr id="5" name="Rectangle: Rounded Corners 4">
            <a:extLst>
              <a:ext uri="{FF2B5EF4-FFF2-40B4-BE49-F238E27FC236}">
                <a16:creationId xmlns:a16="http://schemas.microsoft.com/office/drawing/2014/main" id="{F490AF6C-C512-BCC5-7340-32E12F60367F}"/>
              </a:ext>
            </a:extLst>
          </p:cNvPr>
          <p:cNvSpPr/>
          <p:nvPr/>
        </p:nvSpPr>
        <p:spPr>
          <a:xfrm>
            <a:off x="642796" y="1864568"/>
            <a:ext cx="2535217" cy="3279990"/>
          </a:xfrm>
          <a:prstGeom prst="roundRect">
            <a:avLst>
              <a:gd name="adj" fmla="val 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1F513B49-C17B-C602-7C18-CAE6C12D6305}"/>
              </a:ext>
            </a:extLst>
          </p:cNvPr>
          <p:cNvSpPr/>
          <p:nvPr/>
        </p:nvSpPr>
        <p:spPr>
          <a:xfrm>
            <a:off x="3532540" y="1864568"/>
            <a:ext cx="2535217" cy="3279990"/>
          </a:xfrm>
          <a:prstGeom prst="roundRect">
            <a:avLst>
              <a:gd name="adj" fmla="val 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FC81AFA5-BB7D-C633-364F-A70C0B31B00E}"/>
              </a:ext>
            </a:extLst>
          </p:cNvPr>
          <p:cNvSpPr/>
          <p:nvPr/>
        </p:nvSpPr>
        <p:spPr>
          <a:xfrm>
            <a:off x="6422284" y="1864568"/>
            <a:ext cx="2535217" cy="3279990"/>
          </a:xfrm>
          <a:prstGeom prst="roundRect">
            <a:avLst>
              <a:gd name="adj" fmla="val 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80E40AC-A1E5-C0E7-CF32-72AC740A5F18}"/>
              </a:ext>
            </a:extLst>
          </p:cNvPr>
          <p:cNvSpPr/>
          <p:nvPr/>
        </p:nvSpPr>
        <p:spPr>
          <a:xfrm>
            <a:off x="9304956" y="1864568"/>
            <a:ext cx="2535217" cy="3279990"/>
          </a:xfrm>
          <a:prstGeom prst="roundRect">
            <a:avLst>
              <a:gd name="adj" fmla="val 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9B12507-7007-CDBC-2D5E-23209DEF066E}"/>
              </a:ext>
            </a:extLst>
          </p:cNvPr>
          <p:cNvSpPr txBox="1"/>
          <p:nvPr/>
        </p:nvSpPr>
        <p:spPr>
          <a:xfrm>
            <a:off x="784965" y="1938075"/>
            <a:ext cx="2250878" cy="830997"/>
          </a:xfrm>
          <a:prstGeom prst="rect">
            <a:avLst/>
          </a:prstGeom>
          <a:noFill/>
        </p:spPr>
        <p:txBody>
          <a:bodyPr wrap="square" lIns="0" tIns="0" rIns="0" bIns="0" rtlCol="0" anchor="t" anchorCtr="0">
            <a:spAutoFit/>
          </a:bodyPr>
          <a:lstStyle/>
          <a:p>
            <a:pPr algn="ctr"/>
            <a:r>
              <a:rPr lang="en-US" b="1" kern="0" dirty="0">
                <a:solidFill>
                  <a:schemeClr val="tx2"/>
                </a:solidFill>
                <a:ea typeface="ＭＳ Ｐゴシック"/>
              </a:rPr>
              <a:t>Average Cost to Attend College is $142,000 in the U.S.</a:t>
            </a:r>
            <a:endParaRPr lang="en-US" dirty="0">
              <a:solidFill>
                <a:schemeClr val="tx2"/>
              </a:solidFill>
            </a:endParaRPr>
          </a:p>
        </p:txBody>
      </p:sp>
      <p:sp>
        <p:nvSpPr>
          <p:cNvPr id="10" name="TextBox 9">
            <a:extLst>
              <a:ext uri="{FF2B5EF4-FFF2-40B4-BE49-F238E27FC236}">
                <a16:creationId xmlns:a16="http://schemas.microsoft.com/office/drawing/2014/main" id="{02E933EA-09DA-D436-A313-5DCDCBE9AAA4}"/>
              </a:ext>
            </a:extLst>
          </p:cNvPr>
          <p:cNvSpPr txBox="1"/>
          <p:nvPr/>
        </p:nvSpPr>
        <p:spPr>
          <a:xfrm>
            <a:off x="3794308" y="1938075"/>
            <a:ext cx="2011680" cy="830997"/>
          </a:xfrm>
          <a:prstGeom prst="rect">
            <a:avLst/>
          </a:prstGeom>
          <a:noFill/>
        </p:spPr>
        <p:txBody>
          <a:bodyPr wrap="square" lIns="0" tIns="0" rIns="0" bIns="0" rtlCol="0" anchor="t" anchorCtr="0">
            <a:spAutoFit/>
          </a:bodyPr>
          <a:lstStyle/>
          <a:p>
            <a:pPr algn="ctr"/>
            <a:r>
              <a:rPr lang="en-US" b="1" kern="0" dirty="0">
                <a:solidFill>
                  <a:schemeClr val="accent1"/>
                </a:solidFill>
                <a:ea typeface="ＭＳ Ｐゴシック"/>
              </a:rPr>
              <a:t>86% of College Students Need Financial Aid</a:t>
            </a:r>
            <a:endParaRPr lang="en-US" dirty="0">
              <a:solidFill>
                <a:schemeClr val="accent1"/>
              </a:solidFill>
            </a:endParaRPr>
          </a:p>
        </p:txBody>
      </p:sp>
      <p:sp>
        <p:nvSpPr>
          <p:cNvPr id="11" name="TextBox 10">
            <a:extLst>
              <a:ext uri="{FF2B5EF4-FFF2-40B4-BE49-F238E27FC236}">
                <a16:creationId xmlns:a16="http://schemas.microsoft.com/office/drawing/2014/main" id="{CED02CE3-88E8-5513-543F-1DF9A03C1A1B}"/>
              </a:ext>
            </a:extLst>
          </p:cNvPr>
          <p:cNvSpPr txBox="1"/>
          <p:nvPr/>
        </p:nvSpPr>
        <p:spPr>
          <a:xfrm>
            <a:off x="6553168" y="1938075"/>
            <a:ext cx="2273448" cy="830997"/>
          </a:xfrm>
          <a:prstGeom prst="rect">
            <a:avLst/>
          </a:prstGeom>
          <a:noFill/>
        </p:spPr>
        <p:txBody>
          <a:bodyPr wrap="square" lIns="0" tIns="0" rIns="0" bIns="0" rtlCol="0" anchor="t" anchorCtr="0">
            <a:spAutoFit/>
          </a:bodyPr>
          <a:lstStyle/>
          <a:p>
            <a:pPr algn="ctr"/>
            <a:r>
              <a:rPr lang="en-US" b="1" kern="0" dirty="0">
                <a:solidFill>
                  <a:schemeClr val="accent1"/>
                </a:solidFill>
                <a:ea typeface="ＭＳ Ｐゴシック"/>
              </a:rPr>
              <a:t>$1 Million Additional Income From College</a:t>
            </a:r>
            <a:endParaRPr lang="en-US" dirty="0">
              <a:solidFill>
                <a:schemeClr val="accent1"/>
              </a:solidFill>
            </a:endParaRPr>
          </a:p>
        </p:txBody>
      </p:sp>
      <p:sp>
        <p:nvSpPr>
          <p:cNvPr id="13" name="TextBox 12">
            <a:extLst>
              <a:ext uri="{FF2B5EF4-FFF2-40B4-BE49-F238E27FC236}">
                <a16:creationId xmlns:a16="http://schemas.microsoft.com/office/drawing/2014/main" id="{9C577CA0-8A8B-AAE3-03B8-4CA2200FE786}"/>
              </a:ext>
            </a:extLst>
          </p:cNvPr>
          <p:cNvSpPr txBox="1"/>
          <p:nvPr/>
        </p:nvSpPr>
        <p:spPr>
          <a:xfrm>
            <a:off x="803980" y="3755168"/>
            <a:ext cx="2212848" cy="1046440"/>
          </a:xfrm>
          <a:prstGeom prst="rect">
            <a:avLst/>
          </a:prstGeom>
          <a:noFill/>
        </p:spPr>
        <p:txBody>
          <a:bodyPr wrap="square" lIns="0" tIns="0" rIns="0" bIns="0" rtlCol="0" anchor="t" anchorCtr="0">
            <a:spAutoFit/>
          </a:bodyPr>
          <a:lstStyle/>
          <a:p>
            <a:pPr algn="ctr"/>
            <a:r>
              <a:rPr lang="en-US" sz="1700" kern="0" dirty="0">
                <a:solidFill>
                  <a:schemeClr val="tx1">
                    <a:lumMod val="65000"/>
                    <a:lumOff val="35000"/>
                  </a:schemeClr>
                </a:solidFill>
                <a:ea typeface="ＭＳ Ｐゴシック"/>
              </a:rPr>
              <a:t>The average cost of college has more than doubled in the last 20 years</a:t>
            </a:r>
          </a:p>
        </p:txBody>
      </p:sp>
      <p:sp>
        <p:nvSpPr>
          <p:cNvPr id="14" name="TextBox 13">
            <a:extLst>
              <a:ext uri="{FF2B5EF4-FFF2-40B4-BE49-F238E27FC236}">
                <a16:creationId xmlns:a16="http://schemas.microsoft.com/office/drawing/2014/main" id="{F828D3DE-7E1C-C593-D734-1C4EB2639EE6}"/>
              </a:ext>
            </a:extLst>
          </p:cNvPr>
          <p:cNvSpPr txBox="1"/>
          <p:nvPr/>
        </p:nvSpPr>
        <p:spPr>
          <a:xfrm>
            <a:off x="3693724" y="3755168"/>
            <a:ext cx="2212848" cy="1046440"/>
          </a:xfrm>
          <a:prstGeom prst="rect">
            <a:avLst/>
          </a:prstGeom>
          <a:noFill/>
        </p:spPr>
        <p:txBody>
          <a:bodyPr wrap="square" lIns="0" tIns="0" rIns="0" bIns="0" rtlCol="0" anchor="t" anchorCtr="0">
            <a:spAutoFit/>
          </a:bodyPr>
          <a:lstStyle/>
          <a:p>
            <a:pPr algn="ctr"/>
            <a:r>
              <a:rPr lang="en-US" sz="1700" kern="0" dirty="0">
                <a:solidFill>
                  <a:schemeClr val="tx1">
                    <a:lumMod val="65000"/>
                    <a:lumOff val="35000"/>
                  </a:schemeClr>
                </a:solidFill>
                <a:ea typeface="ＭＳ Ｐゴシック"/>
              </a:rPr>
              <a:t>Average college debt per student is $38,000, up 2.5x in the last 10 years</a:t>
            </a:r>
          </a:p>
        </p:txBody>
      </p:sp>
      <p:sp>
        <p:nvSpPr>
          <p:cNvPr id="15" name="TextBox 14">
            <a:extLst>
              <a:ext uri="{FF2B5EF4-FFF2-40B4-BE49-F238E27FC236}">
                <a16:creationId xmlns:a16="http://schemas.microsoft.com/office/drawing/2014/main" id="{FACB8DB8-8479-45BA-B66C-DF6D582ED41E}"/>
              </a:ext>
            </a:extLst>
          </p:cNvPr>
          <p:cNvSpPr txBox="1"/>
          <p:nvPr/>
        </p:nvSpPr>
        <p:spPr>
          <a:xfrm>
            <a:off x="6502876" y="3755168"/>
            <a:ext cx="2374032" cy="1046440"/>
          </a:xfrm>
          <a:prstGeom prst="rect">
            <a:avLst/>
          </a:prstGeom>
          <a:noFill/>
        </p:spPr>
        <p:txBody>
          <a:bodyPr wrap="square" lIns="0" tIns="0" rIns="0" bIns="0" rtlCol="0" anchor="t" anchorCtr="0">
            <a:spAutoFit/>
          </a:bodyPr>
          <a:lstStyle/>
          <a:p>
            <a:pPr algn="ctr"/>
            <a:r>
              <a:rPr lang="en-US" sz="1700" kern="0" dirty="0">
                <a:solidFill>
                  <a:schemeClr val="tx1">
                    <a:lumMod val="65000"/>
                    <a:lumOff val="35000"/>
                  </a:schemeClr>
                </a:solidFill>
                <a:ea typeface="ＭＳ Ｐゴシック"/>
              </a:rPr>
              <a:t>Bachelor’s Degree graduates earn $1 million more than high school graduates</a:t>
            </a:r>
          </a:p>
        </p:txBody>
      </p:sp>
      <p:sp>
        <p:nvSpPr>
          <p:cNvPr id="16" name="TextBox 15">
            <a:extLst>
              <a:ext uri="{FF2B5EF4-FFF2-40B4-BE49-F238E27FC236}">
                <a16:creationId xmlns:a16="http://schemas.microsoft.com/office/drawing/2014/main" id="{EBA7D19D-F0F4-E829-4C39-E3DBEA35B667}"/>
              </a:ext>
            </a:extLst>
          </p:cNvPr>
          <p:cNvSpPr txBox="1"/>
          <p:nvPr/>
        </p:nvSpPr>
        <p:spPr>
          <a:xfrm>
            <a:off x="9466140" y="3755168"/>
            <a:ext cx="2212848" cy="1046440"/>
          </a:xfrm>
          <a:prstGeom prst="rect">
            <a:avLst/>
          </a:prstGeom>
          <a:noFill/>
        </p:spPr>
        <p:txBody>
          <a:bodyPr wrap="square" lIns="0" tIns="0" rIns="0" bIns="0" rtlCol="0" anchor="t" anchorCtr="0">
            <a:spAutoFit/>
          </a:bodyPr>
          <a:lstStyle/>
          <a:p>
            <a:pPr algn="ctr"/>
            <a:r>
              <a:rPr lang="en-US" sz="1700" kern="0" dirty="0">
                <a:solidFill>
                  <a:schemeClr val="tx1">
                    <a:lumMod val="65000"/>
                    <a:lumOff val="35000"/>
                  </a:schemeClr>
                </a:solidFill>
                <a:ea typeface="ＭＳ Ｐゴシック"/>
              </a:rPr>
              <a:t>80% of families say their #1 financial concern is the cost of a child’s education</a:t>
            </a:r>
          </a:p>
        </p:txBody>
      </p:sp>
      <p:sp>
        <p:nvSpPr>
          <p:cNvPr id="17" name="Rectangle 16">
            <a:extLst>
              <a:ext uri="{FF2B5EF4-FFF2-40B4-BE49-F238E27FC236}">
                <a16:creationId xmlns:a16="http://schemas.microsoft.com/office/drawing/2014/main" id="{243B67FC-F07F-5141-384F-1719B4CB3AD8}"/>
              </a:ext>
            </a:extLst>
          </p:cNvPr>
          <p:cNvSpPr/>
          <p:nvPr/>
        </p:nvSpPr>
        <p:spPr>
          <a:xfrm>
            <a:off x="642796" y="2840294"/>
            <a:ext cx="2535217" cy="726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873DAE4-2FE9-1725-6E1F-EE67F7E07C4C}"/>
              </a:ext>
            </a:extLst>
          </p:cNvPr>
          <p:cNvSpPr/>
          <p:nvPr/>
        </p:nvSpPr>
        <p:spPr>
          <a:xfrm>
            <a:off x="3532540" y="2840294"/>
            <a:ext cx="2535217" cy="72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14383EC-3CA5-F3DD-6CA5-2FC37F4B8838}"/>
              </a:ext>
            </a:extLst>
          </p:cNvPr>
          <p:cNvSpPr/>
          <p:nvPr/>
        </p:nvSpPr>
        <p:spPr>
          <a:xfrm>
            <a:off x="6422284" y="2840294"/>
            <a:ext cx="2535217" cy="72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9E7FD27-88C5-0594-37F6-C9CA89E4B37D}"/>
              </a:ext>
            </a:extLst>
          </p:cNvPr>
          <p:cNvSpPr/>
          <p:nvPr/>
        </p:nvSpPr>
        <p:spPr>
          <a:xfrm>
            <a:off x="9304956" y="2840294"/>
            <a:ext cx="2535217" cy="72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F1957D9-38DB-77A5-2BE0-54A814C9E9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7134" y="2904689"/>
            <a:ext cx="586540" cy="586540"/>
          </a:xfrm>
          <a:prstGeom prst="rect">
            <a:avLst/>
          </a:prstGeom>
        </p:spPr>
      </p:pic>
      <p:pic>
        <p:nvPicPr>
          <p:cNvPr id="22" name="Graphic 21">
            <a:extLst>
              <a:ext uri="{FF2B5EF4-FFF2-40B4-BE49-F238E27FC236}">
                <a16:creationId xmlns:a16="http://schemas.microsoft.com/office/drawing/2014/main" id="{98B62F7F-4A47-30D2-4DD9-89CF83D450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6622" y="2904689"/>
            <a:ext cx="586540" cy="586540"/>
          </a:xfrm>
          <a:prstGeom prst="rect">
            <a:avLst/>
          </a:prstGeom>
        </p:spPr>
      </p:pic>
      <p:pic>
        <p:nvPicPr>
          <p:cNvPr id="23" name="Graphic 22" descr="Loan outline">
            <a:extLst>
              <a:ext uri="{FF2B5EF4-FFF2-40B4-BE49-F238E27FC236}">
                <a16:creationId xmlns:a16="http://schemas.microsoft.com/office/drawing/2014/main" id="{904D67C2-DE45-2371-1609-8111481C18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506878" y="2904689"/>
            <a:ext cx="586540" cy="586540"/>
          </a:xfrm>
          <a:prstGeom prst="rect">
            <a:avLst/>
          </a:prstGeom>
        </p:spPr>
      </p:pic>
      <p:pic>
        <p:nvPicPr>
          <p:cNvPr id="24" name="Graphic 23" descr="Woman with kid outline">
            <a:extLst>
              <a:ext uri="{FF2B5EF4-FFF2-40B4-BE49-F238E27FC236}">
                <a16:creationId xmlns:a16="http://schemas.microsoft.com/office/drawing/2014/main" id="{B6399E4E-DFE2-EC75-4BF1-D9D7C35501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269150" y="2877919"/>
            <a:ext cx="640080" cy="640080"/>
          </a:xfrm>
          <a:prstGeom prst="rect">
            <a:avLst/>
          </a:prstGeom>
        </p:spPr>
      </p:pic>
      <p:sp>
        <p:nvSpPr>
          <p:cNvPr id="27" name="Content Placeholder 7">
            <a:extLst>
              <a:ext uri="{FF2B5EF4-FFF2-40B4-BE49-F238E27FC236}">
                <a16:creationId xmlns:a16="http://schemas.microsoft.com/office/drawing/2014/main" id="{B665A35D-C816-EC72-C42E-9B90C05BB7F5}"/>
              </a:ext>
            </a:extLst>
          </p:cNvPr>
          <p:cNvSpPr txBox="1">
            <a:spLocks/>
          </p:cNvSpPr>
          <p:nvPr/>
        </p:nvSpPr>
        <p:spPr>
          <a:xfrm>
            <a:off x="642796" y="1215155"/>
            <a:ext cx="11197377" cy="618937"/>
          </a:xfrm>
          <a:prstGeom prst="rect">
            <a:avLst/>
          </a:prstGeom>
          <a:noFill/>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Public Sans" pitchFamily="2" charset="0"/>
              <a:buChar char="–"/>
              <a:defRPr sz="18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500"/>
              </a:spcBef>
              <a:buFont typeface="Public Sans"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b="1" dirty="0"/>
              <a:t>College Tuition Benefit reduces financial stress and improves the affordability of higher education</a:t>
            </a:r>
          </a:p>
        </p:txBody>
      </p:sp>
      <p:sp>
        <p:nvSpPr>
          <p:cNvPr id="29" name="TextBox 28">
            <a:extLst>
              <a:ext uri="{FF2B5EF4-FFF2-40B4-BE49-F238E27FC236}">
                <a16:creationId xmlns:a16="http://schemas.microsoft.com/office/drawing/2014/main" id="{C307CFDB-7E9D-F537-5C77-587C61D2CE6E}"/>
              </a:ext>
            </a:extLst>
          </p:cNvPr>
          <p:cNvSpPr txBox="1"/>
          <p:nvPr/>
        </p:nvSpPr>
        <p:spPr>
          <a:xfrm>
            <a:off x="9435840" y="1938075"/>
            <a:ext cx="2273448" cy="830997"/>
          </a:xfrm>
          <a:prstGeom prst="rect">
            <a:avLst/>
          </a:prstGeom>
          <a:noFill/>
        </p:spPr>
        <p:txBody>
          <a:bodyPr wrap="square" lIns="0" tIns="0" rIns="0" bIns="0" rtlCol="0" anchor="t" anchorCtr="0">
            <a:spAutoFit/>
          </a:bodyPr>
          <a:lstStyle/>
          <a:p>
            <a:pPr algn="ctr"/>
            <a:r>
              <a:rPr lang="en-US" b="1" kern="0" dirty="0">
                <a:solidFill>
                  <a:schemeClr val="accent1"/>
                </a:solidFill>
                <a:ea typeface="ＭＳ Ｐゴシック"/>
              </a:rPr>
              <a:t>#1 Family Financial Focus Is Child’s Education</a:t>
            </a:r>
            <a:endParaRPr lang="en-US" dirty="0">
              <a:solidFill>
                <a:schemeClr val="accent1"/>
              </a:solidFill>
            </a:endParaRPr>
          </a:p>
        </p:txBody>
      </p:sp>
      <p:pic>
        <p:nvPicPr>
          <p:cNvPr id="12" name="Picture 11">
            <a:extLst>
              <a:ext uri="{FF2B5EF4-FFF2-40B4-BE49-F238E27FC236}">
                <a16:creationId xmlns:a16="http://schemas.microsoft.com/office/drawing/2014/main" id="{EE573AC6-2DDD-DAB9-92AC-DCFEBDE8F38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740283" y="5937504"/>
            <a:ext cx="1808921" cy="748941"/>
          </a:xfrm>
          <a:prstGeom prst="rect">
            <a:avLst/>
          </a:prstGeom>
        </p:spPr>
      </p:pic>
    </p:spTree>
    <p:extLst>
      <p:ext uri="{BB962C8B-B14F-4D97-AF65-F5344CB8AC3E}">
        <p14:creationId xmlns:p14="http://schemas.microsoft.com/office/powerpoint/2010/main" val="180804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2FEADA7-C601-76EE-A6E9-1B6AAA2E2D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52FEADA7-C601-76EE-A6E9-1B6AAA2E2D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DE0F82E-5A80-C43E-E096-8BA514F178DC}"/>
              </a:ext>
            </a:extLst>
          </p:cNvPr>
          <p:cNvSpPr>
            <a:spLocks noGrp="1"/>
          </p:cNvSpPr>
          <p:nvPr>
            <p:ph type="title"/>
          </p:nvPr>
        </p:nvSpPr>
        <p:spPr>
          <a:xfrm>
            <a:off x="642796" y="332770"/>
            <a:ext cx="8174033" cy="461665"/>
          </a:xfrm>
        </p:spPr>
        <p:txBody>
          <a:bodyPr vert="horz"/>
          <a:lstStyle/>
          <a:p>
            <a:r>
              <a:rPr lang="en-US" sz="3000" dirty="0"/>
              <a:t>How the Tuition Rewards Program Works</a:t>
            </a:r>
            <a:endParaRPr lang="en-GB" sz="3000" dirty="0"/>
          </a:p>
        </p:txBody>
      </p:sp>
      <p:sp>
        <p:nvSpPr>
          <p:cNvPr id="8" name="Content Placeholder 7">
            <a:extLst>
              <a:ext uri="{FF2B5EF4-FFF2-40B4-BE49-F238E27FC236}">
                <a16:creationId xmlns:a16="http://schemas.microsoft.com/office/drawing/2014/main" id="{33155A35-528D-EA71-7201-4E9925B1807B}"/>
              </a:ext>
            </a:extLst>
          </p:cNvPr>
          <p:cNvSpPr>
            <a:spLocks noGrp="1"/>
          </p:cNvSpPr>
          <p:nvPr>
            <p:ph idx="1"/>
          </p:nvPr>
        </p:nvSpPr>
        <p:spPr>
          <a:xfrm>
            <a:off x="647700" y="876300"/>
            <a:ext cx="7572375" cy="5467349"/>
          </a:xfrm>
        </p:spPr>
        <p:txBody>
          <a:bodyPr/>
          <a:lstStyle/>
          <a:p>
            <a:pPr>
              <a:spcBef>
                <a:spcPts val="1200"/>
              </a:spcBef>
            </a:pPr>
            <a:r>
              <a:rPr lang="en-US" sz="1600" b="1" dirty="0"/>
              <a:t>Formed in 1995, our Tuition Rewards program provides tuition discounts to millions of clients and employees of our partners</a:t>
            </a:r>
          </a:p>
          <a:p>
            <a:pPr lvl="1">
              <a:spcBef>
                <a:spcPts val="1200"/>
              </a:spcBef>
            </a:pPr>
            <a:r>
              <a:rPr lang="en-US" sz="1600" dirty="0"/>
              <a:t>Like frequent-flyer miles, Tuition Rewards are earned by your clients in a variety of ways including new products, retention, managed assets, etc. </a:t>
            </a:r>
          </a:p>
          <a:p>
            <a:pPr lvl="1">
              <a:spcBef>
                <a:spcPts val="1200"/>
              </a:spcBef>
            </a:pPr>
            <a:r>
              <a:rPr lang="en-US" sz="1600" b="1" dirty="0"/>
              <a:t>1 Tuition Reward = $1 in tuition reduction at over 460 colleges &amp; universities in the network</a:t>
            </a:r>
          </a:p>
          <a:p>
            <a:pPr lvl="1">
              <a:spcBef>
                <a:spcPts val="1200"/>
              </a:spcBef>
            </a:pPr>
            <a:r>
              <a:rPr lang="en-US" sz="1600" dirty="0"/>
              <a:t>Tuition Rewards can be redeemed by clients for their children, step-children, nieces, nephews, grandchildren or other family members</a:t>
            </a:r>
          </a:p>
          <a:p>
            <a:pPr lvl="1">
              <a:spcBef>
                <a:spcPts val="1200"/>
              </a:spcBef>
            </a:pPr>
            <a:r>
              <a:rPr lang="en-US" sz="1600" dirty="0"/>
              <a:t>Rewards can be redeemed for up to 1 year of college tuition per student (spread over 4 years), which could result in over $60,000 in tuition savings</a:t>
            </a:r>
          </a:p>
          <a:p>
            <a:pPr lvl="1">
              <a:spcBef>
                <a:spcPts val="1200"/>
              </a:spcBef>
            </a:pPr>
            <a:r>
              <a:rPr lang="en-US" sz="1600" dirty="0"/>
              <a:t>Tuition Rewards are not taxable</a:t>
            </a:r>
          </a:p>
          <a:p>
            <a:pPr lvl="1">
              <a:spcBef>
                <a:spcPts val="1200"/>
              </a:spcBef>
            </a:pPr>
            <a:r>
              <a:rPr lang="en-US" sz="1600" dirty="0"/>
              <a:t>Included in the financial wellness platform: Ready Set College (college planning), FastTrak (pre-admission approval), etc.</a:t>
            </a:r>
          </a:p>
          <a:p>
            <a:pPr lvl="1">
              <a:spcBef>
                <a:spcPts val="1200"/>
              </a:spcBef>
            </a:pPr>
            <a:r>
              <a:rPr lang="en-US" sz="1600" b="1" dirty="0"/>
              <a:t>Key Stats</a:t>
            </a:r>
          </a:p>
          <a:p>
            <a:pPr lvl="2">
              <a:spcBef>
                <a:spcPts val="600"/>
              </a:spcBef>
            </a:pPr>
            <a:r>
              <a:rPr lang="en-US" sz="1600" dirty="0"/>
              <a:t>Over 15 million clients are earning Tuition Rewards</a:t>
            </a:r>
          </a:p>
          <a:p>
            <a:pPr lvl="2">
              <a:spcBef>
                <a:spcPts val="600"/>
              </a:spcBef>
            </a:pPr>
            <a:r>
              <a:rPr lang="en-US" sz="1600" dirty="0"/>
              <a:t>Over 20 million students are in the program</a:t>
            </a:r>
          </a:p>
          <a:p>
            <a:pPr lvl="2">
              <a:spcBef>
                <a:spcPts val="600"/>
              </a:spcBef>
            </a:pPr>
            <a:r>
              <a:rPr lang="en-US" sz="1600" b="1" dirty="0"/>
              <a:t>$100 million in tuition discounts were redeemed last year</a:t>
            </a:r>
          </a:p>
        </p:txBody>
      </p:sp>
      <p:sp>
        <p:nvSpPr>
          <p:cNvPr id="5" name="Slide Number Placeholder 4">
            <a:extLst>
              <a:ext uri="{FF2B5EF4-FFF2-40B4-BE49-F238E27FC236}">
                <a16:creationId xmlns:a16="http://schemas.microsoft.com/office/drawing/2014/main" id="{6CCAE531-7E22-92D4-03DD-60874974DF67}"/>
              </a:ext>
            </a:extLst>
          </p:cNvPr>
          <p:cNvSpPr>
            <a:spLocks noGrp="1"/>
          </p:cNvSpPr>
          <p:nvPr>
            <p:ph type="sldNum" sz="quarter" idx="12"/>
          </p:nvPr>
        </p:nvSpPr>
        <p:spPr/>
        <p:txBody>
          <a:bodyPr/>
          <a:lstStyle/>
          <a:p>
            <a:fld id="{81BB80E6-A275-47B1-83C7-F87E1B6AA4DD}" type="slidenum">
              <a:rPr lang="en-GB" smtClean="0"/>
              <a:t>4</a:t>
            </a:fld>
            <a:endParaRPr lang="en-GB" dirty="0"/>
          </a:p>
        </p:txBody>
      </p:sp>
      <p:pic>
        <p:nvPicPr>
          <p:cNvPr id="6" name="Picture Placeholder 5" descr="A group of people posing for a photo&#10;&#10;Description automatically generated with medium confidence">
            <a:extLst>
              <a:ext uri="{FF2B5EF4-FFF2-40B4-BE49-F238E27FC236}">
                <a16:creationId xmlns:a16="http://schemas.microsoft.com/office/drawing/2014/main" id="{7E132809-09CF-45DC-5F84-9555EF87651C}"/>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19869" r="40581"/>
          <a:stretch/>
        </p:blipFill>
        <p:spPr>
          <a:xfrm>
            <a:off x="8505825" y="0"/>
            <a:ext cx="3686175" cy="6219825"/>
          </a:xfrm>
        </p:spPr>
      </p:pic>
      <p:pic>
        <p:nvPicPr>
          <p:cNvPr id="3" name="Picture 2">
            <a:extLst>
              <a:ext uri="{FF2B5EF4-FFF2-40B4-BE49-F238E27FC236}">
                <a16:creationId xmlns:a16="http://schemas.microsoft.com/office/drawing/2014/main" id="{35CE68C5-0ED5-1AC8-25FA-3D9652098C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42975" y="6267729"/>
            <a:ext cx="1138352" cy="471308"/>
          </a:xfrm>
          <a:prstGeom prst="rect">
            <a:avLst/>
          </a:prstGeom>
        </p:spPr>
      </p:pic>
    </p:spTree>
    <p:extLst>
      <p:ext uri="{BB962C8B-B14F-4D97-AF65-F5344CB8AC3E}">
        <p14:creationId xmlns:p14="http://schemas.microsoft.com/office/powerpoint/2010/main" val="6610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42CA-8D33-579C-8C42-7F4EA1689A5A}"/>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pPr>
              <a:lnSpc>
                <a:spcPct val="90000"/>
              </a:lnSpc>
            </a:pPr>
            <a:r>
              <a:rPr lang="en-US" sz="3200" b="1" kern="1200" dirty="0">
                <a:solidFill>
                  <a:schemeClr val="tx1"/>
                </a:solidFill>
                <a:latin typeface="+mn-lt"/>
                <a:ea typeface="+mn-ea"/>
                <a:cs typeface="+mn-cs"/>
              </a:rPr>
              <a:t>Clients can earn Tuition Rewards in a variety of ways</a:t>
            </a:r>
            <a:br>
              <a:rPr lang="en-US" sz="3200" b="1" kern="1200" dirty="0">
                <a:solidFill>
                  <a:schemeClr val="tx1"/>
                </a:solidFill>
                <a:latin typeface="+mn-lt"/>
                <a:ea typeface="+mn-ea"/>
                <a:cs typeface="+mn-cs"/>
              </a:rPr>
            </a:br>
            <a:endParaRPr lang="en-US" sz="30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9D25532D-044E-DE25-4939-A5EECEFF8330}"/>
              </a:ext>
            </a:extLst>
          </p:cNvPr>
          <p:cNvPicPr>
            <a:picLocks noChangeAspect="1"/>
          </p:cNvPicPr>
          <p:nvPr/>
        </p:nvPicPr>
        <p:blipFill>
          <a:blip r:embed="rId2"/>
          <a:stretch>
            <a:fillRect/>
          </a:stretch>
        </p:blipFill>
        <p:spPr>
          <a:xfrm>
            <a:off x="2394477" y="1208627"/>
            <a:ext cx="7403041" cy="4440746"/>
          </a:xfrm>
          <a:prstGeom prst="rect">
            <a:avLst/>
          </a:prstGeom>
        </p:spPr>
      </p:pic>
      <p:sp>
        <p:nvSpPr>
          <p:cNvPr id="4" name="Slide Number Placeholder 3">
            <a:extLst>
              <a:ext uri="{FF2B5EF4-FFF2-40B4-BE49-F238E27FC236}">
                <a16:creationId xmlns:a16="http://schemas.microsoft.com/office/drawing/2014/main" id="{05ED7D61-1ECF-4B46-E29C-9606D2F779D3}"/>
              </a:ext>
            </a:extLst>
          </p:cNvPr>
          <p:cNvSpPr>
            <a:spLocks noGrp="1"/>
          </p:cNvSpPr>
          <p:nvPr>
            <p:ph type="sldNum" sz="quarter" idx="12"/>
          </p:nvPr>
        </p:nvSpPr>
        <p:spPr>
          <a:xfrm>
            <a:off x="9112046" y="6357331"/>
            <a:ext cx="2743200" cy="365125"/>
          </a:xfrm>
        </p:spPr>
        <p:txBody>
          <a:bodyPr vert="horz" lIns="91440" tIns="45720" rIns="91440" bIns="45720" rtlCol="0" anchor="ctr">
            <a:normAutofit/>
          </a:bodyPr>
          <a:lstStyle/>
          <a:p>
            <a:pPr>
              <a:spcAft>
                <a:spcPts val="600"/>
              </a:spcAft>
            </a:pPr>
            <a:r>
              <a:rPr lang="en-US" sz="1200" dirty="0"/>
              <a:t>		</a:t>
            </a:r>
            <a:fld id="{81BB80E6-A275-47B1-83C7-F87E1B6AA4DD}" type="slidenum">
              <a:rPr lang="en-US" sz="900" smtClean="0"/>
              <a:pPr>
                <a:spcAft>
                  <a:spcPts val="600"/>
                </a:spcAft>
              </a:pPr>
              <a:t>5</a:t>
            </a:fld>
            <a:endParaRPr lang="en-US" sz="900" dirty="0"/>
          </a:p>
        </p:txBody>
      </p:sp>
      <p:pic>
        <p:nvPicPr>
          <p:cNvPr id="3" name="Picture 2">
            <a:extLst>
              <a:ext uri="{FF2B5EF4-FFF2-40B4-BE49-F238E27FC236}">
                <a16:creationId xmlns:a16="http://schemas.microsoft.com/office/drawing/2014/main" id="{E20A54B8-7157-23CC-164D-8BFBC8CD1C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0283" y="5937504"/>
            <a:ext cx="1808921" cy="748941"/>
          </a:xfrm>
          <a:prstGeom prst="rect">
            <a:avLst/>
          </a:prstGeom>
        </p:spPr>
      </p:pic>
    </p:spTree>
    <p:extLst>
      <p:ext uri="{BB962C8B-B14F-4D97-AF65-F5344CB8AC3E}">
        <p14:creationId xmlns:p14="http://schemas.microsoft.com/office/powerpoint/2010/main" val="142897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42CA-8D33-579C-8C42-7F4EA1689A5A}"/>
              </a:ext>
            </a:extLst>
          </p:cNvPr>
          <p:cNvSpPr>
            <a:spLocks noGrp="1"/>
          </p:cNvSpPr>
          <p:nvPr>
            <p:ph type="title"/>
          </p:nvPr>
        </p:nvSpPr>
        <p:spPr/>
        <p:txBody>
          <a:bodyPr/>
          <a:lstStyle/>
          <a:p>
            <a:r>
              <a:rPr lang="en-US" dirty="0"/>
              <a:t>Bringing Colleges &amp; Students Together</a:t>
            </a:r>
          </a:p>
        </p:txBody>
      </p:sp>
      <p:sp>
        <p:nvSpPr>
          <p:cNvPr id="4" name="Slide Number Placeholder 3">
            <a:extLst>
              <a:ext uri="{FF2B5EF4-FFF2-40B4-BE49-F238E27FC236}">
                <a16:creationId xmlns:a16="http://schemas.microsoft.com/office/drawing/2014/main" id="{05ED7D61-1ECF-4B46-E29C-9606D2F779D3}"/>
              </a:ext>
            </a:extLst>
          </p:cNvPr>
          <p:cNvSpPr>
            <a:spLocks noGrp="1"/>
          </p:cNvSpPr>
          <p:nvPr>
            <p:ph type="sldNum" sz="quarter" idx="12"/>
          </p:nvPr>
        </p:nvSpPr>
        <p:spPr/>
        <p:txBody>
          <a:bodyPr/>
          <a:lstStyle/>
          <a:p>
            <a:fld id="{81BB80E6-A275-47B1-83C7-F87E1B6AA4DD}" type="slidenum">
              <a:rPr lang="en-GB" smtClean="0"/>
              <a:t>6</a:t>
            </a:fld>
            <a:endParaRPr lang="en-GB" dirty="0"/>
          </a:p>
        </p:txBody>
      </p:sp>
      <p:sp>
        <p:nvSpPr>
          <p:cNvPr id="6" name="TextBox 5">
            <a:extLst>
              <a:ext uri="{FF2B5EF4-FFF2-40B4-BE49-F238E27FC236}">
                <a16:creationId xmlns:a16="http://schemas.microsoft.com/office/drawing/2014/main" id="{0409087B-7C6A-A1F3-C8F6-1EAFE959BFB7}"/>
              </a:ext>
            </a:extLst>
          </p:cNvPr>
          <p:cNvSpPr txBox="1"/>
          <p:nvPr/>
        </p:nvSpPr>
        <p:spPr>
          <a:xfrm>
            <a:off x="321488" y="1143439"/>
            <a:ext cx="11565712" cy="369332"/>
          </a:xfrm>
          <a:prstGeom prst="rect">
            <a:avLst/>
          </a:prstGeom>
          <a:noFill/>
          <a:ln>
            <a:noFill/>
          </a:ln>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Our network includes over </a:t>
            </a:r>
            <a:r>
              <a:rPr lang="en-US" b="1" dirty="0">
                <a:solidFill>
                  <a:srgbClr val="336699"/>
                </a:solidFill>
                <a:latin typeface="Open Sans" panose="020B0606030504020204" pitchFamily="34" charset="0"/>
                <a:ea typeface="Open Sans" panose="020B0606030504020204" pitchFamily="34" charset="0"/>
                <a:cs typeface="Open Sans" panose="020B0606030504020204" pitchFamily="34" charset="0"/>
              </a:rPr>
              <a:t>450</a:t>
            </a: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Member Colleges &amp; Universities in the U.S. and Ireland</a:t>
            </a:r>
          </a:p>
        </p:txBody>
      </p:sp>
      <p:cxnSp>
        <p:nvCxnSpPr>
          <p:cNvPr id="7" name="Straight Connector 6">
            <a:extLst>
              <a:ext uri="{FF2B5EF4-FFF2-40B4-BE49-F238E27FC236}">
                <a16:creationId xmlns:a16="http://schemas.microsoft.com/office/drawing/2014/main" id="{17818F2F-1416-17A6-4E81-A8FB6F5680D9}"/>
              </a:ext>
            </a:extLst>
          </p:cNvPr>
          <p:cNvCxnSpPr>
            <a:cxnSpLocks/>
          </p:cNvCxnSpPr>
          <p:nvPr/>
        </p:nvCxnSpPr>
        <p:spPr>
          <a:xfrm>
            <a:off x="572224" y="1103230"/>
            <a:ext cx="11064240" cy="0"/>
          </a:xfrm>
          <a:prstGeom prst="line">
            <a:avLst/>
          </a:prstGeom>
          <a:ln w="28575">
            <a:solidFill>
              <a:srgbClr val="F8C6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C5D0A4-41E5-163D-8152-7A8F5460399D}"/>
              </a:ext>
            </a:extLst>
          </p:cNvPr>
          <p:cNvCxnSpPr>
            <a:cxnSpLocks/>
          </p:cNvCxnSpPr>
          <p:nvPr/>
        </p:nvCxnSpPr>
        <p:spPr>
          <a:xfrm>
            <a:off x="572224" y="1533921"/>
            <a:ext cx="11064240" cy="0"/>
          </a:xfrm>
          <a:prstGeom prst="line">
            <a:avLst/>
          </a:prstGeom>
          <a:ln w="28575">
            <a:solidFill>
              <a:srgbClr val="F8C66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6F03F02-5218-B5B2-1961-638DE519AEDD}"/>
              </a:ext>
            </a:extLst>
          </p:cNvPr>
          <p:cNvSpPr txBox="1"/>
          <p:nvPr/>
        </p:nvSpPr>
        <p:spPr>
          <a:xfrm>
            <a:off x="337069" y="5638425"/>
            <a:ext cx="11565712" cy="338554"/>
          </a:xfrm>
          <a:prstGeom prst="rect">
            <a:avLst/>
          </a:prstGeom>
          <a:noFill/>
          <a:ln>
            <a:noFill/>
          </a:ln>
        </p:spPr>
        <p:txBody>
          <a:bodyPr wrap="square" rtlCol="0">
            <a:spAutoFit/>
          </a:bodyPr>
          <a:lstStyle/>
          <a:p>
            <a:pPr algn="ctr"/>
            <a:r>
              <a:rPr lang="en-US" sz="1600" b="1" dirty="0">
                <a:solidFill>
                  <a:srgbClr val="2F6397"/>
                </a:solidFill>
                <a:latin typeface="Open Sans" panose="020B0606030504020204" pitchFamily="34" charset="0"/>
                <a:ea typeface="Open Sans" panose="020B0606030504020204" pitchFamily="34" charset="0"/>
                <a:cs typeface="Open Sans" panose="020B0606030504020204" pitchFamily="34" charset="0"/>
              </a:rPr>
              <a:t>90%</a:t>
            </a:r>
            <a:r>
              <a:rPr lang="en-US" sz="1600" dirty="0">
                <a:solidFill>
                  <a:srgbClr val="2F6397"/>
                </a:solidFill>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of member colleges &amp; universities have received an “America’s Best” ranking by U.S. News and World Report</a:t>
            </a:r>
          </a:p>
        </p:txBody>
      </p:sp>
      <p:cxnSp>
        <p:nvCxnSpPr>
          <p:cNvPr id="35" name="Straight Connector 34">
            <a:extLst>
              <a:ext uri="{FF2B5EF4-FFF2-40B4-BE49-F238E27FC236}">
                <a16:creationId xmlns:a16="http://schemas.microsoft.com/office/drawing/2014/main" id="{50872DDC-05A6-15FB-503C-EC24DF26C504}"/>
              </a:ext>
            </a:extLst>
          </p:cNvPr>
          <p:cNvCxnSpPr>
            <a:cxnSpLocks/>
          </p:cNvCxnSpPr>
          <p:nvPr/>
        </p:nvCxnSpPr>
        <p:spPr>
          <a:xfrm>
            <a:off x="587805" y="5598216"/>
            <a:ext cx="11064240" cy="0"/>
          </a:xfrm>
          <a:prstGeom prst="line">
            <a:avLst/>
          </a:prstGeom>
          <a:ln w="28575">
            <a:solidFill>
              <a:srgbClr val="F8C66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0D8F08-1ED9-B1CC-FBF5-553FF043D8E0}"/>
              </a:ext>
            </a:extLst>
          </p:cNvPr>
          <p:cNvCxnSpPr>
            <a:cxnSpLocks/>
          </p:cNvCxnSpPr>
          <p:nvPr/>
        </p:nvCxnSpPr>
        <p:spPr>
          <a:xfrm>
            <a:off x="587805" y="6028907"/>
            <a:ext cx="11064240" cy="0"/>
          </a:xfrm>
          <a:prstGeom prst="line">
            <a:avLst/>
          </a:prstGeom>
          <a:ln w="28575">
            <a:solidFill>
              <a:srgbClr val="F8C66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BF44D32-A3B6-3B2B-5CD9-42709AAA0300}"/>
              </a:ext>
            </a:extLst>
          </p:cNvPr>
          <p:cNvSpPr txBox="1"/>
          <p:nvPr/>
        </p:nvSpPr>
        <p:spPr>
          <a:xfrm>
            <a:off x="427512" y="1820319"/>
            <a:ext cx="3535141" cy="3372077"/>
          </a:xfrm>
          <a:prstGeom prst="rect">
            <a:avLst/>
          </a:prstGeom>
          <a:noFill/>
        </p:spPr>
        <p:txBody>
          <a:bodyPr wrap="square" rtlCol="0">
            <a:spAutoFit/>
          </a:bodyPr>
          <a:lstStyle/>
          <a:p>
            <a:pPr>
              <a:lnSpc>
                <a:spcPct val="150000"/>
              </a:lnSpc>
            </a:pPr>
            <a:r>
              <a:rPr lang="en-US" sz="1800" b="1" dirty="0"/>
              <a:t>Austin College</a:t>
            </a:r>
          </a:p>
          <a:p>
            <a:pPr>
              <a:lnSpc>
                <a:spcPct val="150000"/>
              </a:lnSpc>
            </a:pPr>
            <a:r>
              <a:rPr lang="en-US" sz="1800" b="1" dirty="0"/>
              <a:t>Bentley University</a:t>
            </a:r>
          </a:p>
          <a:p>
            <a:pPr>
              <a:lnSpc>
                <a:spcPct val="150000"/>
              </a:lnSpc>
            </a:pPr>
            <a:r>
              <a:rPr lang="en-US" sz="1800" b="1" dirty="0"/>
              <a:t>DePaul University</a:t>
            </a:r>
          </a:p>
          <a:p>
            <a:pPr>
              <a:lnSpc>
                <a:spcPct val="150000"/>
              </a:lnSpc>
            </a:pPr>
            <a:r>
              <a:rPr lang="en-US" sz="1800" b="1" dirty="0"/>
              <a:t>DePauw University</a:t>
            </a:r>
          </a:p>
          <a:p>
            <a:pPr>
              <a:lnSpc>
                <a:spcPct val="150000"/>
              </a:lnSpc>
            </a:pPr>
            <a:r>
              <a:rPr lang="en-US" sz="1800" b="1" dirty="0"/>
              <a:t>Duquesne University</a:t>
            </a:r>
          </a:p>
          <a:p>
            <a:pPr>
              <a:lnSpc>
                <a:spcPct val="150000"/>
              </a:lnSpc>
            </a:pPr>
            <a:r>
              <a:rPr lang="en-US" sz="1800" b="1" dirty="0"/>
              <a:t>Hillsdale College</a:t>
            </a:r>
          </a:p>
          <a:p>
            <a:pPr>
              <a:lnSpc>
                <a:spcPct val="150000"/>
              </a:lnSpc>
            </a:pPr>
            <a:r>
              <a:rPr lang="en-US" sz="1800" b="1" dirty="0"/>
              <a:t>Manhattanville College</a:t>
            </a:r>
          </a:p>
          <a:p>
            <a:pPr>
              <a:lnSpc>
                <a:spcPct val="150000"/>
              </a:lnSpc>
            </a:pPr>
            <a:r>
              <a:rPr lang="en-US" sz="1800" b="1" dirty="0"/>
              <a:t>Pratt Institute</a:t>
            </a:r>
          </a:p>
        </p:txBody>
      </p:sp>
      <p:sp>
        <p:nvSpPr>
          <p:cNvPr id="17" name="TextBox 16">
            <a:extLst>
              <a:ext uri="{FF2B5EF4-FFF2-40B4-BE49-F238E27FC236}">
                <a16:creationId xmlns:a16="http://schemas.microsoft.com/office/drawing/2014/main" id="{927B370F-5F0D-AE61-68B3-6A622B8CC58B}"/>
              </a:ext>
            </a:extLst>
          </p:cNvPr>
          <p:cNvSpPr txBox="1"/>
          <p:nvPr/>
        </p:nvSpPr>
        <p:spPr>
          <a:xfrm>
            <a:off x="3453915" y="1814806"/>
            <a:ext cx="5332020" cy="2862322"/>
          </a:xfrm>
          <a:prstGeom prst="rect">
            <a:avLst/>
          </a:prstGeom>
          <a:noFill/>
        </p:spPr>
        <p:txBody>
          <a:bodyPr wrap="square" rtlCol="0">
            <a:spAutoFit/>
          </a:bodyPr>
          <a:lstStyle/>
          <a:p>
            <a:pPr>
              <a:lnSpc>
                <a:spcPct val="150000"/>
              </a:lnSpc>
            </a:pPr>
            <a:r>
              <a:rPr lang="en-US" sz="1800" b="1" dirty="0"/>
              <a:t>Rensselaer Polytechnic Institute</a:t>
            </a:r>
          </a:p>
          <a:p>
            <a:pPr>
              <a:lnSpc>
                <a:spcPct val="150000"/>
              </a:lnSpc>
            </a:pPr>
            <a:r>
              <a:rPr lang="en-US" sz="1800" b="1" dirty="0"/>
              <a:t>Rochester Institute of Technology</a:t>
            </a:r>
          </a:p>
          <a:p>
            <a:pPr>
              <a:lnSpc>
                <a:spcPct val="150000"/>
              </a:lnSpc>
            </a:pPr>
            <a:r>
              <a:rPr lang="en-US" sz="1800" b="1" dirty="0"/>
              <a:t>Rollins College</a:t>
            </a:r>
          </a:p>
          <a:p>
            <a:pPr>
              <a:lnSpc>
                <a:spcPct val="150000"/>
              </a:lnSpc>
            </a:pPr>
            <a:r>
              <a:rPr lang="en-US" sz="1800" b="1" dirty="0"/>
              <a:t>Savannah College pf Art and Design</a:t>
            </a:r>
          </a:p>
          <a:p>
            <a:pPr>
              <a:lnSpc>
                <a:spcPct val="150000"/>
              </a:lnSpc>
            </a:pPr>
            <a:r>
              <a:rPr lang="en-US" sz="1800" b="1" dirty="0"/>
              <a:t>St. Lawrence University</a:t>
            </a:r>
          </a:p>
          <a:p>
            <a:pPr>
              <a:lnSpc>
                <a:spcPct val="150000"/>
              </a:lnSpc>
            </a:pPr>
            <a:r>
              <a:rPr lang="en-US" sz="1800" b="1" dirty="0"/>
              <a:t>Suffolk University BOSTON</a:t>
            </a:r>
          </a:p>
          <a:p>
            <a:endParaRPr lang="en-US" dirty="0"/>
          </a:p>
        </p:txBody>
      </p:sp>
      <p:sp>
        <p:nvSpPr>
          <p:cNvPr id="27" name="TextBox 26">
            <a:extLst>
              <a:ext uri="{FF2B5EF4-FFF2-40B4-BE49-F238E27FC236}">
                <a16:creationId xmlns:a16="http://schemas.microsoft.com/office/drawing/2014/main" id="{1AC39598-C9EE-EA10-F95F-6C2188361FAB}"/>
              </a:ext>
            </a:extLst>
          </p:cNvPr>
          <p:cNvSpPr txBox="1"/>
          <p:nvPr/>
        </p:nvSpPr>
        <p:spPr>
          <a:xfrm>
            <a:off x="7958626" y="1814806"/>
            <a:ext cx="3944155" cy="2862322"/>
          </a:xfrm>
          <a:prstGeom prst="rect">
            <a:avLst/>
          </a:prstGeom>
          <a:noFill/>
        </p:spPr>
        <p:txBody>
          <a:bodyPr wrap="square" rtlCol="0">
            <a:spAutoFit/>
          </a:bodyPr>
          <a:lstStyle/>
          <a:p>
            <a:pPr>
              <a:lnSpc>
                <a:spcPct val="150000"/>
              </a:lnSpc>
            </a:pPr>
            <a:r>
              <a:rPr lang="en-US" sz="1800" b="1" dirty="0"/>
              <a:t>Union College</a:t>
            </a:r>
          </a:p>
          <a:p>
            <a:pPr>
              <a:lnSpc>
                <a:spcPct val="150000"/>
              </a:lnSpc>
            </a:pPr>
            <a:r>
              <a:rPr lang="en-US" sz="1800" b="1" dirty="0"/>
              <a:t>University of Dan Diego</a:t>
            </a:r>
          </a:p>
          <a:p>
            <a:pPr>
              <a:lnSpc>
                <a:spcPct val="150000"/>
              </a:lnSpc>
            </a:pPr>
            <a:r>
              <a:rPr lang="en-US" sz="1800" b="1" dirty="0"/>
              <a:t>Valparaiso University</a:t>
            </a:r>
          </a:p>
          <a:p>
            <a:pPr>
              <a:lnSpc>
                <a:spcPct val="150000"/>
              </a:lnSpc>
            </a:pPr>
            <a:r>
              <a:rPr lang="en-US" sz="1800" b="1" dirty="0"/>
              <a:t>Western New England University</a:t>
            </a:r>
          </a:p>
          <a:p>
            <a:pPr>
              <a:lnSpc>
                <a:spcPct val="150000"/>
              </a:lnSpc>
            </a:pPr>
            <a:r>
              <a:rPr lang="en-US" sz="1800" b="1" dirty="0"/>
              <a:t>Westminster College</a:t>
            </a:r>
          </a:p>
          <a:p>
            <a:pPr>
              <a:lnSpc>
                <a:spcPct val="150000"/>
              </a:lnSpc>
            </a:pPr>
            <a:r>
              <a:rPr lang="en-US" sz="1800" b="1" dirty="0"/>
              <a:t>Worcester Polytechnic Institute</a:t>
            </a:r>
          </a:p>
          <a:p>
            <a:endParaRPr lang="en-US" dirty="0"/>
          </a:p>
        </p:txBody>
      </p:sp>
      <p:pic>
        <p:nvPicPr>
          <p:cNvPr id="5" name="Picture 4">
            <a:extLst>
              <a:ext uri="{FF2B5EF4-FFF2-40B4-BE49-F238E27FC236}">
                <a16:creationId xmlns:a16="http://schemas.microsoft.com/office/drawing/2014/main" id="{F465FA54-676D-4EDD-49D8-7A34AFAB59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46208" y="6114392"/>
            <a:ext cx="1490804" cy="617232"/>
          </a:xfrm>
          <a:prstGeom prst="rect">
            <a:avLst/>
          </a:prstGeom>
        </p:spPr>
      </p:pic>
    </p:spTree>
    <p:extLst>
      <p:ext uri="{BB962C8B-B14F-4D97-AF65-F5344CB8AC3E}">
        <p14:creationId xmlns:p14="http://schemas.microsoft.com/office/powerpoint/2010/main" val="82634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3010-CB6B-4D01-8326-3129C6EF276F}"/>
              </a:ext>
            </a:extLst>
          </p:cNvPr>
          <p:cNvSpPr>
            <a:spLocks noGrp="1"/>
          </p:cNvSpPr>
          <p:nvPr>
            <p:ph type="title"/>
          </p:nvPr>
        </p:nvSpPr>
        <p:spPr>
          <a:xfrm>
            <a:off x="238631" y="1304812"/>
            <a:ext cx="2947482" cy="4601183"/>
          </a:xfrm>
        </p:spPr>
        <p:txBody>
          <a:bodyPr>
            <a:normAutofit fontScale="90000"/>
          </a:bodyPr>
          <a:lstStyle/>
          <a:p>
            <a:pPr algn="ct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dirty="0">
                <a:latin typeface="+mn-lt"/>
              </a:rPr>
            </a:br>
            <a:br>
              <a:rPr lang="en-US" dirty="0">
                <a:latin typeface="+mn-lt"/>
              </a:rPr>
            </a:br>
            <a:br>
              <a:rPr lang="en-US" dirty="0"/>
            </a:br>
            <a:br>
              <a:rPr lang="en-US" dirty="0"/>
            </a:br>
            <a:br>
              <a:rPr lang="en-US" dirty="0"/>
            </a:br>
            <a:br>
              <a:rPr lang="en-US" dirty="0"/>
            </a:br>
            <a:br>
              <a:rPr lang="en-US" dirty="0"/>
            </a:br>
            <a:br>
              <a:rPr lang="en-US" dirty="0"/>
            </a:br>
            <a:br>
              <a:rPr lang="en-US" dirty="0"/>
            </a:br>
            <a:br>
              <a:rPr lang="en-US" altLang="en-US" sz="5400" dirty="0">
                <a:solidFill>
                  <a:schemeClr val="tx1"/>
                </a:solidFill>
                <a:latin typeface="Arial" panose="020B0604020202020204" pitchFamily="34" charset="0"/>
              </a:rPr>
            </a:br>
            <a:br>
              <a:rPr lang="en-US" dirty="0"/>
            </a:br>
            <a:endParaRPr lang="en-US" dirty="0"/>
          </a:p>
        </p:txBody>
      </p:sp>
      <p:sp>
        <p:nvSpPr>
          <p:cNvPr id="9" name="Rectangle 8">
            <a:extLst>
              <a:ext uri="{FF2B5EF4-FFF2-40B4-BE49-F238E27FC236}">
                <a16:creationId xmlns:a16="http://schemas.microsoft.com/office/drawing/2014/main" id="{41D7DABB-BC7E-403A-B210-E166D596AE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D0059D9F-1712-468F-9194-6D4DF990BEB8}"/>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8" name="Text Placeholder 5">
            <a:extLst>
              <a:ext uri="{FF2B5EF4-FFF2-40B4-BE49-F238E27FC236}">
                <a16:creationId xmlns:a16="http://schemas.microsoft.com/office/drawing/2014/main" id="{88AF0A9B-434F-45C6-BC3C-FF1B08D50F6E}"/>
              </a:ext>
            </a:extLst>
          </p:cNvPr>
          <p:cNvSpPr txBox="1">
            <a:spLocks/>
          </p:cNvSpPr>
          <p:nvPr/>
        </p:nvSpPr>
        <p:spPr>
          <a:xfrm>
            <a:off x="528944" y="296977"/>
            <a:ext cx="8415031" cy="702365"/>
          </a:xfr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336699"/>
                </a:solidFill>
                <a:latin typeface="+mj-lt"/>
              </a:rPr>
              <a:t>The Tuition Rewards Setup Process</a:t>
            </a:r>
            <a:endParaRPr lang="en-US" sz="3200" b="1" dirty="0">
              <a:solidFill>
                <a:srgbClr val="336699"/>
              </a:solidFill>
              <a:cs typeface="Arial" panose="020B0604020202020204" pitchFamily="34" charset="0"/>
            </a:endParaRPr>
          </a:p>
        </p:txBody>
      </p:sp>
      <p:grpSp>
        <p:nvGrpSpPr>
          <p:cNvPr id="31" name="Group 30">
            <a:extLst>
              <a:ext uri="{FF2B5EF4-FFF2-40B4-BE49-F238E27FC236}">
                <a16:creationId xmlns:a16="http://schemas.microsoft.com/office/drawing/2014/main" id="{6BE9B821-AA7F-4A8D-A369-3E45D92CA7ED}"/>
              </a:ext>
            </a:extLst>
          </p:cNvPr>
          <p:cNvGrpSpPr/>
          <p:nvPr/>
        </p:nvGrpSpPr>
        <p:grpSpPr>
          <a:xfrm>
            <a:off x="8482369" y="1486851"/>
            <a:ext cx="2443239" cy="2286000"/>
            <a:chOff x="8360228" y="2429418"/>
            <a:chExt cx="2443239" cy="2286000"/>
          </a:xfrm>
        </p:grpSpPr>
        <p:sp>
          <p:nvSpPr>
            <p:cNvPr id="32" name="Freeform 15">
              <a:extLst>
                <a:ext uri="{FF2B5EF4-FFF2-40B4-BE49-F238E27FC236}">
                  <a16:creationId xmlns:a16="http://schemas.microsoft.com/office/drawing/2014/main" id="{B4918EC4-BF24-4EB1-801F-295FC4E9FC13}"/>
                </a:ext>
              </a:extLst>
            </p:cNvPr>
            <p:cNvSpPr/>
            <p:nvPr/>
          </p:nvSpPr>
          <p:spPr>
            <a:xfrm rot="5400000">
              <a:off x="8396514" y="2393132"/>
              <a:ext cx="2286000" cy="2358572"/>
            </a:xfrm>
            <a:custGeom>
              <a:avLst/>
              <a:gdLst>
                <a:gd name="connsiteX0" fmla="*/ 0 w 2286000"/>
                <a:gd name="connsiteY0" fmla="*/ 2637368 h 2637368"/>
                <a:gd name="connsiteX1" fmla="*/ 0 w 2286000"/>
                <a:gd name="connsiteY1" fmla="*/ 351368 h 2637368"/>
                <a:gd name="connsiteX2" fmla="*/ 879475 w 2286000"/>
                <a:gd name="connsiteY2" fmla="*/ 351368 h 2637368"/>
                <a:gd name="connsiteX3" fmla="*/ 1143000 w 2286000"/>
                <a:gd name="connsiteY3" fmla="*/ 0 h 2637368"/>
                <a:gd name="connsiteX4" fmla="*/ 1406525 w 2286000"/>
                <a:gd name="connsiteY4" fmla="*/ 351368 h 2637368"/>
                <a:gd name="connsiteX5" fmla="*/ 2286000 w 2286000"/>
                <a:gd name="connsiteY5" fmla="*/ 351368 h 2637368"/>
                <a:gd name="connsiteX6" fmla="*/ 2286000 w 2286000"/>
                <a:gd name="connsiteY6" fmla="*/ 2637368 h 2637368"/>
                <a:gd name="connsiteX0" fmla="*/ 0 w 2286000"/>
                <a:gd name="connsiteY0" fmla="*/ 2286000 h 2286000"/>
                <a:gd name="connsiteX1" fmla="*/ 0 w 2286000"/>
                <a:gd name="connsiteY1" fmla="*/ 0 h 2286000"/>
                <a:gd name="connsiteX2" fmla="*/ 879475 w 2286000"/>
                <a:gd name="connsiteY2" fmla="*/ 0 h 2286000"/>
                <a:gd name="connsiteX3" fmla="*/ 1406525 w 2286000"/>
                <a:gd name="connsiteY3" fmla="*/ 0 h 2286000"/>
                <a:gd name="connsiteX4" fmla="*/ 2286000 w 2286000"/>
                <a:gd name="connsiteY4" fmla="*/ 0 h 2286000"/>
                <a:gd name="connsiteX5" fmla="*/ 2286000 w 2286000"/>
                <a:gd name="connsiteY5" fmla="*/ 2286000 h 2286000"/>
                <a:gd name="connsiteX6" fmla="*/ 0 w 2286000"/>
                <a:gd name="connsiteY6" fmla="*/ 2286000 h 2286000"/>
                <a:gd name="connsiteX0" fmla="*/ 0 w 2286000"/>
                <a:gd name="connsiteY0" fmla="*/ 2286000 h 2286000"/>
                <a:gd name="connsiteX1" fmla="*/ 0 w 2286000"/>
                <a:gd name="connsiteY1" fmla="*/ 0 h 2286000"/>
                <a:gd name="connsiteX2" fmla="*/ 1406525 w 2286000"/>
                <a:gd name="connsiteY2" fmla="*/ 0 h 2286000"/>
                <a:gd name="connsiteX3" fmla="*/ 2286000 w 2286000"/>
                <a:gd name="connsiteY3" fmla="*/ 0 h 2286000"/>
                <a:gd name="connsiteX4" fmla="*/ 2286000 w 2286000"/>
                <a:gd name="connsiteY4" fmla="*/ 2286000 h 2286000"/>
                <a:gd name="connsiteX5" fmla="*/ 0 w 2286000"/>
                <a:gd name="connsiteY5" fmla="*/ 2286000 h 2286000"/>
                <a:gd name="connsiteX0" fmla="*/ 0 w 2286000"/>
                <a:gd name="connsiteY0" fmla="*/ 2286000 h 2286000"/>
                <a:gd name="connsiteX1" fmla="*/ 0 w 2286000"/>
                <a:gd name="connsiteY1" fmla="*/ 0 h 2286000"/>
                <a:gd name="connsiteX2" fmla="*/ 2286000 w 2286000"/>
                <a:gd name="connsiteY2" fmla="*/ 0 h 2286000"/>
                <a:gd name="connsiteX3" fmla="*/ 2286000 w 2286000"/>
                <a:gd name="connsiteY3" fmla="*/ 2286000 h 2286000"/>
                <a:gd name="connsiteX4" fmla="*/ 0 w 22860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0" y="2286000"/>
                  </a:moveTo>
                  <a:lnTo>
                    <a:pt x="0" y="0"/>
                  </a:lnTo>
                  <a:lnTo>
                    <a:pt x="2286000" y="0"/>
                  </a:lnTo>
                  <a:lnTo>
                    <a:pt x="2286000" y="2286000"/>
                  </a:lnTo>
                  <a:lnTo>
                    <a:pt x="0" y="2286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80B90AF-7434-4444-A979-AC3B8AEA123A}"/>
                </a:ext>
              </a:extLst>
            </p:cNvPr>
            <p:cNvSpPr/>
            <p:nvPr/>
          </p:nvSpPr>
          <p:spPr>
            <a:xfrm>
              <a:off x="8587875" y="3808372"/>
              <a:ext cx="2215592" cy="568489"/>
            </a:xfrm>
            <a:prstGeom prst="rect">
              <a:avLst/>
            </a:prstGeom>
          </p:spPr>
          <p:txBody>
            <a:bodyPr wrap="square">
              <a:spAutoFit/>
            </a:bodyPr>
            <a:lstStyle/>
            <a:p>
              <a:pPr>
                <a:lnSpc>
                  <a:spcPct val="114000"/>
                </a:lnSpc>
                <a:defRPr/>
              </a:pPr>
              <a:r>
                <a:rPr lang="en-US" sz="1400" dirty="0">
                  <a:solidFill>
                    <a:schemeClr val="bg1"/>
                  </a:solidFill>
                  <a:cs typeface="Segoe UI Semibold" panose="020B0702040204020203" pitchFamily="34" charset="0"/>
                </a:rPr>
                <a:t>Submit Tuition Rewards to College or University</a:t>
              </a:r>
            </a:p>
          </p:txBody>
        </p:sp>
        <p:grpSp>
          <p:nvGrpSpPr>
            <p:cNvPr id="34" name="Group 33">
              <a:extLst>
                <a:ext uri="{FF2B5EF4-FFF2-40B4-BE49-F238E27FC236}">
                  <a16:creationId xmlns:a16="http://schemas.microsoft.com/office/drawing/2014/main" id="{C0914225-7C0D-453E-A60F-26D3CA0A744A}"/>
                </a:ext>
              </a:extLst>
            </p:cNvPr>
            <p:cNvGrpSpPr/>
            <p:nvPr/>
          </p:nvGrpSpPr>
          <p:grpSpPr>
            <a:xfrm>
              <a:off x="8891400" y="2975457"/>
              <a:ext cx="649722" cy="649722"/>
              <a:chOff x="4427653" y="3049908"/>
              <a:chExt cx="464344" cy="464343"/>
            </a:xfrm>
            <a:solidFill>
              <a:schemeClr val="bg1"/>
            </a:solidFill>
          </p:grpSpPr>
          <p:sp>
            <p:nvSpPr>
              <p:cNvPr id="35" name="AutoShape 123">
                <a:extLst>
                  <a:ext uri="{FF2B5EF4-FFF2-40B4-BE49-F238E27FC236}">
                    <a16:creationId xmlns:a16="http://schemas.microsoft.com/office/drawing/2014/main" id="{7C2FA0A7-6F46-4A2E-9545-6714BE987642}"/>
                  </a:ext>
                </a:extLst>
              </p:cNvPr>
              <p:cNvSpPr>
                <a:spLocks/>
              </p:cNvSpPr>
              <p:nvPr/>
            </p:nvSpPr>
            <p:spPr bwMode="auto">
              <a:xfrm>
                <a:off x="4427653" y="3049908"/>
                <a:ext cx="464344" cy="464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6" name="AutoShape 124">
                <a:extLst>
                  <a:ext uri="{FF2B5EF4-FFF2-40B4-BE49-F238E27FC236}">
                    <a16:creationId xmlns:a16="http://schemas.microsoft.com/office/drawing/2014/main" id="{1C4DDD6B-8984-4BC4-9E0F-F1876647EFB4}"/>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5">
                <a:extLst>
                  <a:ext uri="{FF2B5EF4-FFF2-40B4-BE49-F238E27FC236}">
                    <a16:creationId xmlns:a16="http://schemas.microsoft.com/office/drawing/2014/main" id="{C77E7E03-8250-4CEB-839E-8819EE2CA47A}"/>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8" name="Group 37">
            <a:extLst>
              <a:ext uri="{FF2B5EF4-FFF2-40B4-BE49-F238E27FC236}">
                <a16:creationId xmlns:a16="http://schemas.microsoft.com/office/drawing/2014/main" id="{6DC61C97-B400-4B98-BC79-CF4C1CD6A8CF}"/>
              </a:ext>
            </a:extLst>
          </p:cNvPr>
          <p:cNvGrpSpPr/>
          <p:nvPr/>
        </p:nvGrpSpPr>
        <p:grpSpPr>
          <a:xfrm>
            <a:off x="6199873" y="1486851"/>
            <a:ext cx="2637368" cy="2286000"/>
            <a:chOff x="6088743" y="2429418"/>
            <a:chExt cx="2637368" cy="2286000"/>
          </a:xfrm>
        </p:grpSpPr>
        <p:sp>
          <p:nvSpPr>
            <p:cNvPr id="39" name="Freeform 27">
              <a:extLst>
                <a:ext uri="{FF2B5EF4-FFF2-40B4-BE49-F238E27FC236}">
                  <a16:creationId xmlns:a16="http://schemas.microsoft.com/office/drawing/2014/main" id="{1F64B90E-7DDE-4682-AE7D-73AD6FB91DCE}"/>
                </a:ext>
              </a:extLst>
            </p:cNvPr>
            <p:cNvSpPr/>
            <p:nvPr/>
          </p:nvSpPr>
          <p:spPr>
            <a:xfrm rot="5400000">
              <a:off x="6264427" y="2253734"/>
              <a:ext cx="2286000" cy="2637368"/>
            </a:xfrm>
            <a:custGeom>
              <a:avLst/>
              <a:gdLst>
                <a:gd name="connsiteX0" fmla="*/ 0 w 2286000"/>
                <a:gd name="connsiteY0" fmla="*/ 2637368 h 2637368"/>
                <a:gd name="connsiteX1" fmla="*/ 0 w 2286000"/>
                <a:gd name="connsiteY1" fmla="*/ 351368 h 2637368"/>
                <a:gd name="connsiteX2" fmla="*/ 879475 w 2286000"/>
                <a:gd name="connsiteY2" fmla="*/ 351368 h 2637368"/>
                <a:gd name="connsiteX3" fmla="*/ 1143000 w 2286000"/>
                <a:gd name="connsiteY3" fmla="*/ 0 h 2637368"/>
                <a:gd name="connsiteX4" fmla="*/ 1406525 w 2286000"/>
                <a:gd name="connsiteY4" fmla="*/ 351368 h 2637368"/>
                <a:gd name="connsiteX5" fmla="*/ 2286000 w 2286000"/>
                <a:gd name="connsiteY5" fmla="*/ 351368 h 2637368"/>
                <a:gd name="connsiteX6" fmla="*/ 2286000 w 2286000"/>
                <a:gd name="connsiteY6" fmla="*/ 2637368 h 263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637368">
                  <a:moveTo>
                    <a:pt x="0" y="2637368"/>
                  </a:moveTo>
                  <a:lnTo>
                    <a:pt x="0" y="351368"/>
                  </a:lnTo>
                  <a:lnTo>
                    <a:pt x="879475" y="351368"/>
                  </a:lnTo>
                  <a:lnTo>
                    <a:pt x="1143000" y="0"/>
                  </a:lnTo>
                  <a:lnTo>
                    <a:pt x="1406525" y="351368"/>
                  </a:lnTo>
                  <a:lnTo>
                    <a:pt x="2286000" y="351368"/>
                  </a:lnTo>
                  <a:lnTo>
                    <a:pt x="2286000" y="2637368"/>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B7677F-6978-4F55-B117-6C94B28B112F}"/>
                </a:ext>
              </a:extLst>
            </p:cNvPr>
            <p:cNvSpPr/>
            <p:nvPr/>
          </p:nvSpPr>
          <p:spPr>
            <a:xfrm>
              <a:off x="6325669" y="3808372"/>
              <a:ext cx="2005533" cy="568489"/>
            </a:xfrm>
            <a:prstGeom prst="rect">
              <a:avLst/>
            </a:prstGeom>
          </p:spPr>
          <p:txBody>
            <a:bodyPr wrap="square">
              <a:spAutoFit/>
            </a:bodyPr>
            <a:lstStyle/>
            <a:p>
              <a:pPr>
                <a:lnSpc>
                  <a:spcPct val="114000"/>
                </a:lnSpc>
                <a:defRPr/>
              </a:pPr>
              <a:r>
                <a:rPr lang="en-US" sz="1400" dirty="0">
                  <a:solidFill>
                    <a:schemeClr val="bg1"/>
                  </a:solidFill>
                  <a:cs typeface="Segoe UI Semibold" panose="020B0702040204020203" pitchFamily="34" charset="0"/>
                </a:rPr>
                <a:t>Move Tuition Rewards to Student’s Account</a:t>
              </a:r>
            </a:p>
          </p:txBody>
        </p:sp>
        <p:sp>
          <p:nvSpPr>
            <p:cNvPr id="41" name="AutoShape 112">
              <a:extLst>
                <a:ext uri="{FF2B5EF4-FFF2-40B4-BE49-F238E27FC236}">
                  <a16:creationId xmlns:a16="http://schemas.microsoft.com/office/drawing/2014/main" id="{1A6D1369-67C5-4CBF-B7BF-3F4ED7EE56A0}"/>
                </a:ext>
              </a:extLst>
            </p:cNvPr>
            <p:cNvSpPr>
              <a:spLocks/>
            </p:cNvSpPr>
            <p:nvPr/>
          </p:nvSpPr>
          <p:spPr bwMode="auto">
            <a:xfrm>
              <a:off x="6586670" y="2979173"/>
              <a:ext cx="649722" cy="65083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2" name="Group 41">
            <a:extLst>
              <a:ext uri="{FF2B5EF4-FFF2-40B4-BE49-F238E27FC236}">
                <a16:creationId xmlns:a16="http://schemas.microsoft.com/office/drawing/2014/main" id="{411A8CCF-C045-43D5-BF9C-6363923096AF}"/>
              </a:ext>
            </a:extLst>
          </p:cNvPr>
          <p:cNvGrpSpPr/>
          <p:nvPr/>
        </p:nvGrpSpPr>
        <p:grpSpPr>
          <a:xfrm>
            <a:off x="3931271" y="1486850"/>
            <a:ext cx="2637368" cy="2286000"/>
            <a:chOff x="3817258" y="2429418"/>
            <a:chExt cx="2637368" cy="2286000"/>
          </a:xfrm>
        </p:grpSpPr>
        <p:sp>
          <p:nvSpPr>
            <p:cNvPr id="43" name="Freeform 31">
              <a:extLst>
                <a:ext uri="{FF2B5EF4-FFF2-40B4-BE49-F238E27FC236}">
                  <a16:creationId xmlns:a16="http://schemas.microsoft.com/office/drawing/2014/main" id="{D53038B9-0A1A-467F-9E56-3C7E7D0BB84B}"/>
                </a:ext>
              </a:extLst>
            </p:cNvPr>
            <p:cNvSpPr/>
            <p:nvPr/>
          </p:nvSpPr>
          <p:spPr>
            <a:xfrm rot="5400000">
              <a:off x="3992942" y="2253734"/>
              <a:ext cx="2286000" cy="2637368"/>
            </a:xfrm>
            <a:custGeom>
              <a:avLst/>
              <a:gdLst>
                <a:gd name="connsiteX0" fmla="*/ 0 w 2286000"/>
                <a:gd name="connsiteY0" fmla="*/ 2637368 h 2637368"/>
                <a:gd name="connsiteX1" fmla="*/ 0 w 2286000"/>
                <a:gd name="connsiteY1" fmla="*/ 351368 h 2637368"/>
                <a:gd name="connsiteX2" fmla="*/ 879475 w 2286000"/>
                <a:gd name="connsiteY2" fmla="*/ 351368 h 2637368"/>
                <a:gd name="connsiteX3" fmla="*/ 1143000 w 2286000"/>
                <a:gd name="connsiteY3" fmla="*/ 0 h 2637368"/>
                <a:gd name="connsiteX4" fmla="*/ 1406525 w 2286000"/>
                <a:gd name="connsiteY4" fmla="*/ 351368 h 2637368"/>
                <a:gd name="connsiteX5" fmla="*/ 2286000 w 2286000"/>
                <a:gd name="connsiteY5" fmla="*/ 351368 h 2637368"/>
                <a:gd name="connsiteX6" fmla="*/ 2286000 w 2286000"/>
                <a:gd name="connsiteY6" fmla="*/ 2637368 h 263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637368">
                  <a:moveTo>
                    <a:pt x="0" y="2637368"/>
                  </a:moveTo>
                  <a:lnTo>
                    <a:pt x="0" y="351368"/>
                  </a:lnTo>
                  <a:lnTo>
                    <a:pt x="879475" y="351368"/>
                  </a:lnTo>
                  <a:lnTo>
                    <a:pt x="1143000" y="0"/>
                  </a:lnTo>
                  <a:lnTo>
                    <a:pt x="1406525" y="351368"/>
                  </a:lnTo>
                  <a:lnTo>
                    <a:pt x="2286000" y="351368"/>
                  </a:lnTo>
                  <a:lnTo>
                    <a:pt x="2286000" y="263736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3A1FF6F-DA6F-40AD-8DC1-7558294E869E}"/>
                </a:ext>
              </a:extLst>
            </p:cNvPr>
            <p:cNvSpPr/>
            <p:nvPr/>
          </p:nvSpPr>
          <p:spPr>
            <a:xfrm>
              <a:off x="4166414" y="3808372"/>
              <a:ext cx="1891235" cy="568489"/>
            </a:xfrm>
            <a:prstGeom prst="rect">
              <a:avLst/>
            </a:prstGeom>
          </p:spPr>
          <p:txBody>
            <a:bodyPr wrap="square">
              <a:spAutoFit/>
            </a:bodyPr>
            <a:lstStyle/>
            <a:p>
              <a:pPr>
                <a:lnSpc>
                  <a:spcPct val="114000"/>
                </a:lnSpc>
                <a:defRPr/>
              </a:pPr>
              <a:r>
                <a:rPr lang="en-US" sz="1400" dirty="0">
                  <a:solidFill>
                    <a:schemeClr val="bg1"/>
                  </a:solidFill>
                  <a:cs typeface="Segoe UI Semibold" panose="020B0702040204020203" pitchFamily="34" charset="0"/>
                </a:rPr>
                <a:t>Tuition Rewards </a:t>
              </a:r>
            </a:p>
            <a:p>
              <a:pPr>
                <a:lnSpc>
                  <a:spcPct val="114000"/>
                </a:lnSpc>
                <a:defRPr/>
              </a:pPr>
              <a:r>
                <a:rPr lang="en-US" sz="1400" dirty="0">
                  <a:solidFill>
                    <a:schemeClr val="bg1"/>
                  </a:solidFill>
                  <a:cs typeface="Segoe UI Semibold" panose="020B0702040204020203" pitchFamily="34" charset="0"/>
                </a:rPr>
                <a:t>Accrue Annually</a:t>
              </a:r>
            </a:p>
          </p:txBody>
        </p:sp>
        <p:sp>
          <p:nvSpPr>
            <p:cNvPr id="45" name="AutoShape 113">
              <a:extLst>
                <a:ext uri="{FF2B5EF4-FFF2-40B4-BE49-F238E27FC236}">
                  <a16:creationId xmlns:a16="http://schemas.microsoft.com/office/drawing/2014/main" id="{4239A3D7-28A7-4B3A-A04E-A169FA90100A}"/>
                </a:ext>
              </a:extLst>
            </p:cNvPr>
            <p:cNvSpPr>
              <a:spLocks/>
            </p:cNvSpPr>
            <p:nvPr/>
          </p:nvSpPr>
          <p:spPr bwMode="auto">
            <a:xfrm>
              <a:off x="4422797" y="2979173"/>
              <a:ext cx="446479" cy="650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6" name="Group 45">
            <a:extLst>
              <a:ext uri="{FF2B5EF4-FFF2-40B4-BE49-F238E27FC236}">
                <a16:creationId xmlns:a16="http://schemas.microsoft.com/office/drawing/2014/main" id="{349B7B0A-B923-48E5-9594-373A667455F8}"/>
              </a:ext>
            </a:extLst>
          </p:cNvPr>
          <p:cNvGrpSpPr/>
          <p:nvPr/>
        </p:nvGrpSpPr>
        <p:grpSpPr>
          <a:xfrm>
            <a:off x="1648775" y="1486850"/>
            <a:ext cx="2637368" cy="2286000"/>
            <a:chOff x="1545773" y="2429418"/>
            <a:chExt cx="2637368" cy="2286000"/>
          </a:xfrm>
        </p:grpSpPr>
        <p:sp>
          <p:nvSpPr>
            <p:cNvPr id="47" name="Freeform 35">
              <a:extLst>
                <a:ext uri="{FF2B5EF4-FFF2-40B4-BE49-F238E27FC236}">
                  <a16:creationId xmlns:a16="http://schemas.microsoft.com/office/drawing/2014/main" id="{1895C5FA-3863-41B3-BBF3-C6327B3A4F2E}"/>
                </a:ext>
              </a:extLst>
            </p:cNvPr>
            <p:cNvSpPr/>
            <p:nvPr/>
          </p:nvSpPr>
          <p:spPr>
            <a:xfrm rot="5400000">
              <a:off x="1721457" y="2253734"/>
              <a:ext cx="2286000" cy="2637368"/>
            </a:xfrm>
            <a:custGeom>
              <a:avLst/>
              <a:gdLst>
                <a:gd name="connsiteX0" fmla="*/ 0 w 2286000"/>
                <a:gd name="connsiteY0" fmla="*/ 2637368 h 2637368"/>
                <a:gd name="connsiteX1" fmla="*/ 0 w 2286000"/>
                <a:gd name="connsiteY1" fmla="*/ 351368 h 2637368"/>
                <a:gd name="connsiteX2" fmla="*/ 879475 w 2286000"/>
                <a:gd name="connsiteY2" fmla="*/ 351368 h 2637368"/>
                <a:gd name="connsiteX3" fmla="*/ 1143000 w 2286000"/>
                <a:gd name="connsiteY3" fmla="*/ 0 h 2637368"/>
                <a:gd name="connsiteX4" fmla="*/ 1406525 w 2286000"/>
                <a:gd name="connsiteY4" fmla="*/ 351368 h 2637368"/>
                <a:gd name="connsiteX5" fmla="*/ 2286000 w 2286000"/>
                <a:gd name="connsiteY5" fmla="*/ 351368 h 2637368"/>
                <a:gd name="connsiteX6" fmla="*/ 2286000 w 2286000"/>
                <a:gd name="connsiteY6" fmla="*/ 2637368 h 263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637368">
                  <a:moveTo>
                    <a:pt x="0" y="2637368"/>
                  </a:moveTo>
                  <a:lnTo>
                    <a:pt x="0" y="351368"/>
                  </a:lnTo>
                  <a:lnTo>
                    <a:pt x="879475" y="351368"/>
                  </a:lnTo>
                  <a:lnTo>
                    <a:pt x="1143000" y="0"/>
                  </a:lnTo>
                  <a:lnTo>
                    <a:pt x="1406525" y="351368"/>
                  </a:lnTo>
                  <a:lnTo>
                    <a:pt x="2286000" y="351368"/>
                  </a:lnTo>
                  <a:lnTo>
                    <a:pt x="2286000" y="263736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C7FB82E-BE8D-47F5-A609-66CC2E826165}"/>
                </a:ext>
              </a:extLst>
            </p:cNvPr>
            <p:cNvSpPr/>
            <p:nvPr/>
          </p:nvSpPr>
          <p:spPr>
            <a:xfrm>
              <a:off x="1824012" y="3808372"/>
              <a:ext cx="1827957" cy="568489"/>
            </a:xfrm>
            <a:prstGeom prst="rect">
              <a:avLst/>
            </a:prstGeom>
          </p:spPr>
          <p:txBody>
            <a:bodyPr wrap="square">
              <a:spAutoFit/>
            </a:bodyPr>
            <a:lstStyle/>
            <a:p>
              <a:pPr>
                <a:lnSpc>
                  <a:spcPct val="114000"/>
                </a:lnSpc>
                <a:defRPr/>
              </a:pPr>
              <a:r>
                <a:rPr lang="en-US" sz="1400" dirty="0">
                  <a:solidFill>
                    <a:schemeClr val="bg1"/>
                  </a:solidFill>
                  <a:cs typeface="Segoe UI Semibold" panose="020B0702040204020203" pitchFamily="34" charset="0"/>
                </a:rPr>
                <a:t>Create a Tuition Rewards Account</a:t>
              </a:r>
            </a:p>
          </p:txBody>
        </p:sp>
        <p:grpSp>
          <p:nvGrpSpPr>
            <p:cNvPr id="49" name="Group 48">
              <a:extLst>
                <a:ext uri="{FF2B5EF4-FFF2-40B4-BE49-F238E27FC236}">
                  <a16:creationId xmlns:a16="http://schemas.microsoft.com/office/drawing/2014/main" id="{14DCE33C-A91C-40BA-BCE3-45CC0D160F82}"/>
                </a:ext>
              </a:extLst>
            </p:cNvPr>
            <p:cNvGrpSpPr/>
            <p:nvPr/>
          </p:nvGrpSpPr>
          <p:grpSpPr>
            <a:xfrm>
              <a:off x="1927974" y="2979729"/>
              <a:ext cx="649722" cy="649722"/>
              <a:chOff x="3498967" y="3049909"/>
              <a:chExt cx="464344" cy="464344"/>
            </a:xfrm>
            <a:solidFill>
              <a:schemeClr val="bg1"/>
            </a:solidFill>
          </p:grpSpPr>
          <p:sp>
            <p:nvSpPr>
              <p:cNvPr id="50" name="AutoShape 126">
                <a:extLst>
                  <a:ext uri="{FF2B5EF4-FFF2-40B4-BE49-F238E27FC236}">
                    <a16:creationId xmlns:a16="http://schemas.microsoft.com/office/drawing/2014/main" id="{ECFB4235-1E96-442A-BC94-4DA7D0786C50}"/>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7">
                <a:extLst>
                  <a:ext uri="{FF2B5EF4-FFF2-40B4-BE49-F238E27FC236}">
                    <a16:creationId xmlns:a16="http://schemas.microsoft.com/office/drawing/2014/main" id="{E57DF31D-F56C-48E1-B68F-B62EB80BA7AD}"/>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52" name="Rectangle 51">
            <a:extLst>
              <a:ext uri="{FF2B5EF4-FFF2-40B4-BE49-F238E27FC236}">
                <a16:creationId xmlns:a16="http://schemas.microsoft.com/office/drawing/2014/main" id="{73F263DD-7AF2-4BD2-84CC-BB7E8BE5FC2E}"/>
              </a:ext>
            </a:extLst>
          </p:cNvPr>
          <p:cNvSpPr/>
          <p:nvPr/>
        </p:nvSpPr>
        <p:spPr>
          <a:xfrm>
            <a:off x="1647860" y="3874379"/>
            <a:ext cx="9175715" cy="2292935"/>
          </a:xfrm>
          <a:prstGeom prst="rect">
            <a:avLst/>
          </a:prstGeom>
        </p:spPr>
        <p:txBody>
          <a:bodyPr wrap="square">
            <a:spAutoFit/>
          </a:bodyPr>
          <a:lstStyle/>
          <a:p>
            <a:pPr>
              <a:spcAft>
                <a:spcPts val="600"/>
              </a:spcAft>
              <a:defRPr/>
            </a:pPr>
            <a:r>
              <a:rPr lang="en-US" sz="1600" b="1" dirty="0">
                <a:cs typeface="Segoe UI Semibold" panose="020B0502040204020203" pitchFamily="34" charset="0"/>
              </a:rPr>
              <a:t>To get started </a:t>
            </a:r>
            <a:r>
              <a:rPr lang="en-US" sz="1600" dirty="0">
                <a:cs typeface="Segoe UI" panose="020B0502040204020203" pitchFamily="34" charset="0"/>
              </a:rPr>
              <a:t>– Client creates a Tuition Rewards account and adds a student</a:t>
            </a:r>
          </a:p>
          <a:p>
            <a:pPr>
              <a:spcAft>
                <a:spcPts val="600"/>
              </a:spcAft>
              <a:defRPr/>
            </a:pPr>
            <a:r>
              <a:rPr lang="en-US" sz="1600" dirty="0">
                <a:cs typeface="Segoe UI" panose="020B0502040204020203" pitchFamily="34" charset="0"/>
              </a:rPr>
              <a:t>There are just a couple of </a:t>
            </a:r>
            <a:r>
              <a:rPr lang="en-US" sz="1600" b="1" dirty="0">
                <a:cs typeface="Segoe UI Semibold" panose="020B0502040204020203" pitchFamily="34" charset="0"/>
              </a:rPr>
              <a:t>program deadlines </a:t>
            </a:r>
            <a:r>
              <a:rPr lang="en-US" sz="1600" dirty="0">
                <a:cs typeface="Segoe UI" panose="020B0502040204020203" pitchFamily="34" charset="0"/>
              </a:rPr>
              <a:t>– </a:t>
            </a:r>
          </a:p>
          <a:p>
            <a:pPr marL="342900" indent="-342900">
              <a:spcAft>
                <a:spcPts val="600"/>
              </a:spcAft>
              <a:buFont typeface="+mj-lt"/>
              <a:buAutoNum type="arabicPeriod"/>
              <a:defRPr/>
            </a:pPr>
            <a:r>
              <a:rPr lang="en-US" sz="1500" dirty="0">
                <a:cs typeface="Segoe UI" panose="020B0502040204020203" pitchFamily="34" charset="0"/>
              </a:rPr>
              <a:t>Ensure students are registered and Rewards are transferred prior to </a:t>
            </a:r>
            <a:r>
              <a:rPr lang="en-US" sz="1500" b="1" dirty="0">
                <a:cs typeface="Segoe UI Semibold" panose="020B0502040204020203" pitchFamily="34" charset="0"/>
              </a:rPr>
              <a:t>August 31</a:t>
            </a:r>
            <a:r>
              <a:rPr lang="en-US" sz="1500" b="1" baseline="30000" dirty="0">
                <a:cs typeface="Segoe UI Semibold" panose="020B0502040204020203" pitchFamily="34" charset="0"/>
              </a:rPr>
              <a:t>st</a:t>
            </a:r>
            <a:r>
              <a:rPr lang="en-US" sz="1500" b="1" dirty="0">
                <a:cs typeface="Segoe UI Semibold" panose="020B0502040204020203" pitchFamily="34" charset="0"/>
              </a:rPr>
              <a:t> </a:t>
            </a:r>
            <a:r>
              <a:rPr lang="en-US" sz="1500" dirty="0">
                <a:cs typeface="Segoe UI" panose="020B0502040204020203" pitchFamily="34" charset="0"/>
              </a:rPr>
              <a:t>of the year they begin 12</a:t>
            </a:r>
            <a:r>
              <a:rPr lang="en-US" sz="1500" baseline="30000" dirty="0">
                <a:cs typeface="Segoe UI" panose="020B0502040204020203" pitchFamily="34" charset="0"/>
              </a:rPr>
              <a:t>th</a:t>
            </a:r>
            <a:r>
              <a:rPr lang="en-US" sz="1500" dirty="0">
                <a:cs typeface="Segoe UI" panose="020B0502040204020203" pitchFamily="34" charset="0"/>
              </a:rPr>
              <a:t> grade. Students cannot earn or receive points after August 31</a:t>
            </a:r>
            <a:r>
              <a:rPr lang="en-US" sz="1500" baseline="30000" dirty="0">
                <a:cs typeface="Segoe UI" panose="020B0502040204020203" pitchFamily="34" charset="0"/>
              </a:rPr>
              <a:t>st </a:t>
            </a:r>
            <a:r>
              <a:rPr lang="en-US" sz="1500" dirty="0">
                <a:cs typeface="Segoe UI" panose="020B0502040204020203" pitchFamily="34" charset="0"/>
              </a:rPr>
              <a:t>of the year that the student begins 12</a:t>
            </a:r>
            <a:r>
              <a:rPr lang="en-US" sz="1500" baseline="30000" dirty="0">
                <a:cs typeface="Segoe UI" panose="020B0502040204020203" pitchFamily="34" charset="0"/>
              </a:rPr>
              <a:t>th</a:t>
            </a:r>
            <a:r>
              <a:rPr lang="en-US" sz="1500" dirty="0">
                <a:cs typeface="Segoe UI" panose="020B0502040204020203" pitchFamily="34" charset="0"/>
              </a:rPr>
              <a:t> grade. </a:t>
            </a:r>
          </a:p>
          <a:p>
            <a:pPr marL="342900" indent="-342900">
              <a:spcAft>
                <a:spcPts val="600"/>
              </a:spcAft>
              <a:buFont typeface="+mj-lt"/>
              <a:buAutoNum type="arabicPeriod"/>
              <a:defRPr/>
            </a:pPr>
            <a:r>
              <a:rPr lang="en-US" sz="1500" dirty="0">
                <a:cs typeface="Segoe UI" panose="020B0502040204020203" pitchFamily="34" charset="0"/>
              </a:rPr>
              <a:t>When a student applies to a participating college or university, electronically submit the students Tuition Rewards statement to the school </a:t>
            </a:r>
            <a:r>
              <a:rPr lang="en-US" sz="1500" b="1" dirty="0">
                <a:cs typeface="Segoe UI Semibold" panose="020B0502040204020203" pitchFamily="34" charset="0"/>
              </a:rPr>
              <a:t>within ten days of applying</a:t>
            </a:r>
            <a:r>
              <a:rPr lang="en-US" sz="1500" dirty="0">
                <a:cs typeface="Segoe UI" panose="020B0502040204020203" pitchFamily="34" charset="0"/>
              </a:rPr>
              <a:t>. </a:t>
            </a:r>
          </a:p>
          <a:p>
            <a:pPr>
              <a:spcAft>
                <a:spcPts val="600"/>
              </a:spcAft>
              <a:defRPr/>
            </a:pPr>
            <a:r>
              <a:rPr lang="en-US" sz="1600" dirty="0">
                <a:cs typeface="Segoe UI" panose="020B0502040204020203" pitchFamily="34" charset="0"/>
              </a:rPr>
              <a:t>We always send </a:t>
            </a:r>
            <a:r>
              <a:rPr lang="en-US" sz="1600" b="1" dirty="0">
                <a:cs typeface="Segoe UI Semibold" panose="020B0502040204020203" pitchFamily="34" charset="0"/>
              </a:rPr>
              <a:t>reminder emails </a:t>
            </a:r>
            <a:r>
              <a:rPr lang="en-US" sz="1600" dirty="0">
                <a:cs typeface="Segoe UI" panose="020B0502040204020203" pitchFamily="34" charset="0"/>
              </a:rPr>
              <a:t>to keep clients informed and ready for upcoming deadlines.</a:t>
            </a:r>
          </a:p>
        </p:txBody>
      </p:sp>
      <p:sp>
        <p:nvSpPr>
          <p:cNvPr id="53" name="Text Placeholder 24">
            <a:extLst>
              <a:ext uri="{FF2B5EF4-FFF2-40B4-BE49-F238E27FC236}">
                <a16:creationId xmlns:a16="http://schemas.microsoft.com/office/drawing/2014/main" id="{BB0D0377-125C-4821-8233-3989625015C8}"/>
              </a:ext>
            </a:extLst>
          </p:cNvPr>
          <p:cNvSpPr txBox="1">
            <a:spLocks/>
          </p:cNvSpPr>
          <p:nvPr/>
        </p:nvSpPr>
        <p:spPr>
          <a:xfrm>
            <a:off x="2581010" y="1044262"/>
            <a:ext cx="7214219" cy="307777"/>
          </a:xfrm>
          <a:prstGeom prst="rect">
            <a:avLst/>
          </a:prstGeom>
        </p:spPr>
        <p:txBody>
          <a:bodyPr vert="horz" wrap="none" lIns="0" tIns="0" rIns="0" bIns="0" rtlCol="0" anchor="ctr">
            <a:spAutoFit/>
          </a:bodyPr>
          <a:lstStyle>
            <a:defPPr>
              <a:defRPr lang="en-US"/>
            </a:defPPr>
            <a:lvl1pPr marL="0" algn="r" defTabSz="914400" rtl="0" eaLnBrk="1" latinLnBrk="0" hangingPunct="1">
              <a:lnSpc>
                <a:spcPct val="100000"/>
              </a:lnSpc>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solidFill>
              </a:rPr>
              <a:t>It’s easy, and we are here with you every step of the way</a:t>
            </a:r>
          </a:p>
        </p:txBody>
      </p:sp>
      <p:pic>
        <p:nvPicPr>
          <p:cNvPr id="4" name="Picture 3">
            <a:extLst>
              <a:ext uri="{FF2B5EF4-FFF2-40B4-BE49-F238E27FC236}">
                <a16:creationId xmlns:a16="http://schemas.microsoft.com/office/drawing/2014/main" id="{B783A9D2-E287-740A-3A10-8DD83785F5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5981" y="6208866"/>
            <a:ext cx="1515188" cy="627328"/>
          </a:xfrm>
          <a:prstGeom prst="rect">
            <a:avLst/>
          </a:prstGeom>
        </p:spPr>
      </p:pic>
    </p:spTree>
    <p:extLst>
      <p:ext uri="{BB962C8B-B14F-4D97-AF65-F5344CB8AC3E}">
        <p14:creationId xmlns:p14="http://schemas.microsoft.com/office/powerpoint/2010/main" val="40984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decel="10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750" fill="hold"/>
                                        <p:tgtEl>
                                          <p:spTgt spid="38"/>
                                        </p:tgtEl>
                                        <p:attrNameLst>
                                          <p:attrName>ppt_x</p:attrName>
                                        </p:attrNameLst>
                                      </p:cBhvr>
                                      <p:tavLst>
                                        <p:tav tm="0">
                                          <p:val>
                                            <p:strVal val="1+#ppt_w/2"/>
                                          </p:val>
                                        </p:tav>
                                        <p:tav tm="100000">
                                          <p:val>
                                            <p:strVal val="#ppt_x"/>
                                          </p:val>
                                        </p:tav>
                                      </p:tavLst>
                                    </p:anim>
                                    <p:anim calcmode="lin" valueType="num">
                                      <p:cBhvr additive="base">
                                        <p:cTn id="13" dur="75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1+#ppt_w/2"/>
                                          </p:val>
                                        </p:tav>
                                        <p:tav tm="100000">
                                          <p:val>
                                            <p:strVal val="#ppt_x"/>
                                          </p:val>
                                        </p:tav>
                                      </p:tavLst>
                                    </p:anim>
                                    <p:anim calcmode="lin" valueType="num">
                                      <p:cBhvr additive="base">
                                        <p:cTn id="18" dur="75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decel="100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750" fill="hold"/>
                                        <p:tgtEl>
                                          <p:spTgt spid="46"/>
                                        </p:tgtEl>
                                        <p:attrNameLst>
                                          <p:attrName>ppt_x</p:attrName>
                                        </p:attrNameLst>
                                      </p:cBhvr>
                                      <p:tavLst>
                                        <p:tav tm="0">
                                          <p:val>
                                            <p:strVal val="1+#ppt_w/2"/>
                                          </p:val>
                                        </p:tav>
                                        <p:tav tm="100000">
                                          <p:val>
                                            <p:strVal val="#ppt_x"/>
                                          </p:val>
                                        </p:tav>
                                      </p:tavLst>
                                    </p:anim>
                                    <p:anim calcmode="lin" valueType="num">
                                      <p:cBhvr additive="base">
                                        <p:cTn id="23" dur="75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4" decel="10000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750" fill="hold"/>
                                        <p:tgtEl>
                                          <p:spTgt spid="52"/>
                                        </p:tgtEl>
                                        <p:attrNameLst>
                                          <p:attrName>ppt_x</p:attrName>
                                        </p:attrNameLst>
                                      </p:cBhvr>
                                      <p:tavLst>
                                        <p:tav tm="0">
                                          <p:val>
                                            <p:strVal val="#ppt_x"/>
                                          </p:val>
                                        </p:tav>
                                        <p:tav tm="100000">
                                          <p:val>
                                            <p:strVal val="#ppt_x"/>
                                          </p:val>
                                        </p:tav>
                                      </p:tavLst>
                                    </p:anim>
                                    <p:anim calcmode="lin" valueType="num">
                                      <p:cBhvr additive="base">
                                        <p:cTn id="28"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36699"/>
      </a:dk2>
      <a:lt2>
        <a:srgbClr val="E7E6E6"/>
      </a:lt2>
      <a:accent1>
        <a:srgbClr val="336699"/>
      </a:accent1>
      <a:accent2>
        <a:srgbClr val="E8D03B"/>
      </a:accent2>
      <a:accent3>
        <a:srgbClr val="27AB6B"/>
      </a:accent3>
      <a:accent4>
        <a:srgbClr val="F68958"/>
      </a:accent4>
      <a:accent5>
        <a:srgbClr val="BBBCBE"/>
      </a:accent5>
      <a:accent6>
        <a:srgbClr val="93BCC2"/>
      </a:accent6>
      <a:hlink>
        <a:srgbClr val="0563C1"/>
      </a:hlink>
      <a:folHlink>
        <a:srgbClr val="954F72"/>
      </a:folHlink>
    </a:clrScheme>
    <a:fontScheme name="Custom 6">
      <a:majorFont>
        <a:latin typeface="Oswa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D99D26B411942B55B1F046B7097FB" ma:contentTypeVersion="19" ma:contentTypeDescription="Create a new document." ma:contentTypeScope="" ma:versionID="b407dc37eeeb321a9f82abef264989da">
  <xsd:schema xmlns:xsd="http://www.w3.org/2001/XMLSchema" xmlns:xs="http://www.w3.org/2001/XMLSchema" xmlns:p="http://schemas.microsoft.com/office/2006/metadata/properties" xmlns:ns1="http://schemas.microsoft.com/sharepoint/v3" xmlns:ns2="e315b9c7-21d7-40fb-a53d-0e7bcde304a0" xmlns:ns3="c9e9cab2-11bf-4b48-a0f3-428e82195aef" targetNamespace="http://schemas.microsoft.com/office/2006/metadata/properties" ma:root="true" ma:fieldsID="93544baf8556beb6105baf2778496e4f" ns1:_="" ns2:_="" ns3:_="">
    <xsd:import namespace="http://schemas.microsoft.com/sharepoint/v3"/>
    <xsd:import namespace="e315b9c7-21d7-40fb-a53d-0e7bcde304a0"/>
    <xsd:import namespace="c9e9cab2-11bf-4b48-a0f3-428e82195a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5b9c7-21d7-40fb-a53d-0e7bcde304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5fcdea5-ae55-4687-9a8a-cb8629acb459}" ma:internalName="TaxCatchAll" ma:showField="CatchAllData" ma:web="e315b9c7-21d7-40fb-a53d-0e7bcde304a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e9cab2-11bf-4b48-a0f3-428e82195ae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50992b0-a4b4-4be0-8ccb-f7811996a7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e9cab2-11bf-4b48-a0f3-428e82195aef">
      <Terms xmlns="http://schemas.microsoft.com/office/infopath/2007/PartnerControls"/>
    </lcf76f155ced4ddcb4097134ff3c332f>
    <TaxCatchAll xmlns="e315b9c7-21d7-40fb-a53d-0e7bcde304a0"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4D3A725-BFA7-4083-9238-623401463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15b9c7-21d7-40fb-a53d-0e7bcde304a0"/>
    <ds:schemaRef ds:uri="c9e9cab2-11bf-4b48-a0f3-428e82195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C98CA-8832-47D6-A579-FE81AB12F906}">
  <ds:schemaRefs>
    <ds:schemaRef ds:uri="http://schemas.microsoft.com/sharepoint/v3/contenttype/forms"/>
  </ds:schemaRefs>
</ds:datastoreItem>
</file>

<file path=customXml/itemProps3.xml><?xml version="1.0" encoding="utf-8"?>
<ds:datastoreItem xmlns:ds="http://schemas.openxmlformats.org/officeDocument/2006/customXml" ds:itemID="{EDB7B2CE-2B6F-4505-A184-B32D0354C5C0}">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bd1902ee-6756-4d36-b540-3a9c409ec09b"/>
    <ds:schemaRef ds:uri="49497357-254f-471c-a2b2-95e69344f790"/>
    <ds:schemaRef ds:uri="http://purl.org/dc/elements/1.1/"/>
    <ds:schemaRef ds:uri="http://schemas.microsoft.com/office/infopath/2007/PartnerControls"/>
    <ds:schemaRef ds:uri="http://www.w3.org/XML/1998/namespace"/>
    <ds:schemaRef ds:uri="http://purl.org/dc/terms/"/>
    <ds:schemaRef ds:uri="c9e9cab2-11bf-4b48-a0f3-428e82195aef"/>
    <ds:schemaRef ds:uri="e315b9c7-21d7-40fb-a53d-0e7bcde304a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532</TotalTime>
  <Words>734</Words>
  <Application>Microsoft Office PowerPoint</Application>
  <PresentationFormat>Widescreen</PresentationFormat>
  <Paragraphs>101</Paragraphs>
  <Slides>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Calibri</vt:lpstr>
      <vt:lpstr>Gill Sans</vt:lpstr>
      <vt:lpstr>Open Sans</vt:lpstr>
      <vt:lpstr>Oswald</vt:lpstr>
      <vt:lpstr>Public Sans</vt:lpstr>
      <vt:lpstr>Office Theme</vt:lpstr>
      <vt:lpstr>think-cell Slide</vt:lpstr>
      <vt:lpstr>Financial Wellness Begins With Education</vt:lpstr>
      <vt:lpstr>Disclosure</vt:lpstr>
      <vt:lpstr>The Need for Educational Financial Wellness</vt:lpstr>
      <vt:lpstr>How the Tuition Rewards Program Works</vt:lpstr>
      <vt:lpstr>Clients can earn Tuition Rewards in a variety of ways </vt:lpstr>
      <vt:lpstr>Bringing Colleges &amp; Students Together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Gayathri S</dc:creator>
  <cp:lastModifiedBy>Trudeau, Hannah</cp:lastModifiedBy>
  <cp:revision>46</cp:revision>
  <cp:lastPrinted>2023-02-24T21:28:44Z</cp:lastPrinted>
  <dcterms:created xsi:type="dcterms:W3CDTF">2023-01-11T07:21:05Z</dcterms:created>
  <dcterms:modified xsi:type="dcterms:W3CDTF">2023-12-15T16:12:35Z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0x010100337D99D26B411942B55B1F046B7097FB</vt:lpwstr>
  </property>
  <property fmtid="{D5CDD505-2E9C-101B-9397-08002B2CF9AE}" pid="3" name="MediaServiceImageTags">
    <vt:lpwstr/>
  </property>
  <property fmtid="{D5CDD505-2E9C-101B-9397-08002B2CF9AE}" pid="4" name="MSIP_Label_1f1df539-6093-4ec5-baaa-eb0dcc11254e_Enabled">
    <vt:lpwstr>true</vt:lpwstr>
  </property>
  <property fmtid="{D5CDD505-2E9C-101B-9397-08002B2CF9AE}" pid="5" name="MSIP_Label_1f1df539-6093-4ec5-baaa-eb0dcc11254e_SetDate">
    <vt:lpwstr>2023-02-24T21:29:03Z</vt:lpwstr>
  </property>
  <property fmtid="{D5CDD505-2E9C-101B-9397-08002B2CF9AE}" pid="6" name="MSIP_Label_1f1df539-6093-4ec5-baaa-eb0dcc11254e_Method">
    <vt:lpwstr>Standard</vt:lpwstr>
  </property>
  <property fmtid="{D5CDD505-2E9C-101B-9397-08002B2CF9AE}" pid="7" name="MSIP_Label_1f1df539-6093-4ec5-baaa-eb0dcc11254e_Name">
    <vt:lpwstr>General</vt:lpwstr>
  </property>
  <property fmtid="{D5CDD505-2E9C-101B-9397-08002B2CF9AE}" pid="8" name="MSIP_Label_1f1df539-6093-4ec5-baaa-eb0dcc11254e_SiteId">
    <vt:lpwstr>649fc29a-ece3-4a3b-a3c1-680a2f035a6e</vt:lpwstr>
  </property>
  <property fmtid="{D5CDD505-2E9C-101B-9397-08002B2CF9AE}" pid="9" name="MSIP_Label_1f1df539-6093-4ec5-baaa-eb0dcc11254e_ActionId">
    <vt:lpwstr>86f16a1b-9f96-43ee-b40c-f6f11cce062f</vt:lpwstr>
  </property>
  <property fmtid="{D5CDD505-2E9C-101B-9397-08002B2CF9AE}" pid="10" name="MSIP_Label_1f1df539-6093-4ec5-baaa-eb0dcc11254e_ContentBits">
    <vt:lpwstr>0</vt:lpwstr>
  </property>
</Properties>
</file>